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8" r:id="rId1"/>
  </p:sldMasterIdLst>
  <p:sldIdLst>
    <p:sldId id="256" r:id="rId2"/>
    <p:sldId id="257" r:id="rId3"/>
    <p:sldId id="261" r:id="rId4"/>
    <p:sldId id="258" r:id="rId5"/>
    <p:sldId id="259" r:id="rId6"/>
    <p:sldId id="263" r:id="rId7"/>
    <p:sldId id="269" r:id="rId8"/>
    <p:sldId id="268" r:id="rId9"/>
    <p:sldId id="267" r:id="rId10"/>
    <p:sldId id="274" r:id="rId11"/>
    <p:sldId id="273" r:id="rId12"/>
    <p:sldId id="266" r:id="rId13"/>
    <p:sldId id="265" r:id="rId14"/>
    <p:sldId id="271" r:id="rId15"/>
    <p:sldId id="270" r:id="rId16"/>
    <p:sldId id="272" r:id="rId17"/>
    <p:sldId id="264" r:id="rId18"/>
    <p:sldId id="276" r:id="rId19"/>
    <p:sldId id="277" r:id="rId20"/>
    <p:sldId id="275" r:id="rId21"/>
    <p:sldId id="260" r:id="rId22"/>
    <p:sldId id="26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5488" y="2166364"/>
            <a:ext cx="11247120" cy="1739347"/>
          </a:xfrm>
        </p:spPr>
        <p:txBody>
          <a:bodyPr tIns="45720" bIns="45720" anchor="ctr">
            <a:normAutofit/>
          </a:bodyPr>
          <a:lstStyle>
            <a:lvl1pPr algn="ctr">
              <a:lnSpc>
                <a:spcPct val="80000"/>
              </a:lnSpc>
              <a:defRPr sz="6000" spc="150" baseline="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47472" y="3913632"/>
            <a:ext cx="11506200" cy="457200"/>
          </a:xfrm>
        </p:spPr>
        <p:txBody>
          <a:bodyPr>
            <a:normAutofit/>
          </a:bodyPr>
          <a:lstStyle>
            <a:lvl1pPr marL="0" indent="0" algn="ctr">
              <a:spcBef>
                <a:spcPts val="0"/>
              </a:spcBef>
              <a:spcAft>
                <a:spcPts val="0"/>
              </a:spcAft>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ABD245-7F4C-48C4-A7C6-852FCF77BDE2}" type="datetimeFigureOut">
              <a:rPr lang="en-US" smtClean="0"/>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2E658-34F8-4A20-9C9D-3657A232EB58}" type="slidenum">
              <a:rPr lang="en-US" smtClean="0"/>
              <a:t>‹#›</a:t>
            </a:fld>
            <a:endParaRPr lang="en-US"/>
          </a:p>
        </p:txBody>
      </p:sp>
    </p:spTree>
    <p:extLst>
      <p:ext uri="{BB962C8B-B14F-4D97-AF65-F5344CB8AC3E}">
        <p14:creationId xmlns:p14="http://schemas.microsoft.com/office/powerpoint/2010/main" val="297897935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ABD245-7F4C-48C4-A7C6-852FCF77BDE2}" type="datetimeFigureOut">
              <a:rPr lang="en-US" smtClean="0"/>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2E658-34F8-4A20-9C9D-3657A232EB58}" type="slidenum">
              <a:rPr lang="en-US" smtClean="0"/>
              <a:t>‹#›</a:t>
            </a:fld>
            <a:endParaRPr lang="en-US"/>
          </a:p>
        </p:txBody>
      </p:sp>
    </p:spTree>
    <p:extLst>
      <p:ext uri="{BB962C8B-B14F-4D97-AF65-F5344CB8AC3E}">
        <p14:creationId xmlns:p14="http://schemas.microsoft.com/office/powerpoint/2010/main" val="3682333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7ABD245-7F4C-48C4-A7C6-852FCF77BDE2}" type="datetimeFigureOut">
              <a:rPr lang="en-US" smtClean="0"/>
              <a:t>11/25/2015</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57F2E658-34F8-4A20-9C9D-3657A232EB58}" type="slidenum">
              <a:rPr lang="en-US" smtClean="0"/>
              <a:t>‹#›</a:t>
            </a:fld>
            <a:endParaRPr lang="en-US"/>
          </a:p>
        </p:txBody>
      </p:sp>
    </p:spTree>
    <p:extLst>
      <p:ext uri="{BB962C8B-B14F-4D97-AF65-F5344CB8AC3E}">
        <p14:creationId xmlns:p14="http://schemas.microsoft.com/office/powerpoint/2010/main" val="2570658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ABD245-7F4C-48C4-A7C6-852FCF77BDE2}" type="datetimeFigureOut">
              <a:rPr lang="en-US" smtClean="0"/>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2E658-34F8-4A20-9C9D-3657A232EB58}" type="slidenum">
              <a:rPr lang="en-US" smtClean="0"/>
              <a:t>‹#›</a:t>
            </a:fld>
            <a:endParaRPr lang="en-US"/>
          </a:p>
        </p:txBody>
      </p:sp>
    </p:spTree>
    <p:extLst>
      <p:ext uri="{BB962C8B-B14F-4D97-AF65-F5344CB8AC3E}">
        <p14:creationId xmlns:p14="http://schemas.microsoft.com/office/powerpoint/2010/main" val="2592546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67128"/>
            <a:ext cx="11247120" cy="173736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47472" y="3913212"/>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7ABD245-7F4C-48C4-A7C6-852FCF77BDE2}" type="datetimeFigureOut">
              <a:rPr lang="en-US" smtClean="0"/>
              <a:t>11/25/2015</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7F2E658-34F8-4A20-9C9D-3657A232EB58}" type="slidenum">
              <a:rPr lang="en-US" smtClean="0"/>
              <a:t>‹#›</a:t>
            </a:fld>
            <a:endParaRPr lang="en-US"/>
          </a:p>
        </p:txBody>
      </p:sp>
    </p:spTree>
    <p:extLst>
      <p:ext uri="{BB962C8B-B14F-4D97-AF65-F5344CB8AC3E}">
        <p14:creationId xmlns:p14="http://schemas.microsoft.com/office/powerpoint/2010/main" val="215885443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ABD245-7F4C-48C4-A7C6-852FCF77BDE2}" type="datetimeFigureOut">
              <a:rPr lang="en-US" smtClean="0"/>
              <a:t>11/25/2015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F2E658-34F8-4A20-9C9D-3657A232EB58}" type="slidenum">
              <a:rPr lang="en-US" smtClean="0"/>
              <a:t>‹#›</a:t>
            </a:fld>
            <a:endParaRPr lang="en-US"/>
          </a:p>
        </p:txBody>
      </p:sp>
    </p:spTree>
    <p:extLst>
      <p:ext uri="{BB962C8B-B14F-4D97-AF65-F5344CB8AC3E}">
        <p14:creationId xmlns:p14="http://schemas.microsoft.com/office/powerpoint/2010/main" val="293645082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ABD245-7F4C-48C4-A7C6-852FCF77BDE2}" type="datetimeFigureOut">
              <a:rPr lang="en-US" smtClean="0"/>
              <a:t>11/25/2015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F2E658-34F8-4A20-9C9D-3657A232EB58}" type="slidenum">
              <a:rPr lang="en-US" smtClean="0"/>
              <a:t>‹#›</a:t>
            </a:fld>
            <a:endParaRPr lang="en-US"/>
          </a:p>
        </p:txBody>
      </p:sp>
    </p:spTree>
    <p:extLst>
      <p:ext uri="{BB962C8B-B14F-4D97-AF65-F5344CB8AC3E}">
        <p14:creationId xmlns:p14="http://schemas.microsoft.com/office/powerpoint/2010/main" val="339333579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7ABD245-7F4C-48C4-A7C6-852FCF77BDE2}" type="datetimeFigureOut">
              <a:rPr lang="en-US" smtClean="0"/>
              <a:t>11/25/2015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F2E658-34F8-4A20-9C9D-3657A232EB58}" type="slidenum">
              <a:rPr lang="en-US" smtClean="0"/>
              <a:t>‹#›</a:t>
            </a:fld>
            <a:endParaRPr lang="en-US"/>
          </a:p>
        </p:txBody>
      </p:sp>
    </p:spTree>
    <p:extLst>
      <p:ext uri="{BB962C8B-B14F-4D97-AF65-F5344CB8AC3E}">
        <p14:creationId xmlns:p14="http://schemas.microsoft.com/office/powerpoint/2010/main" val="49350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ABD245-7F4C-48C4-A7C6-852FCF77BDE2}" type="datetimeFigureOut">
              <a:rPr lang="en-US" smtClean="0"/>
              <a:t>11/25/2015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F2E658-34F8-4A20-9C9D-3657A232EB58}" type="slidenum">
              <a:rPr lang="en-US" smtClean="0"/>
              <a:t>‹#›</a:t>
            </a:fld>
            <a:endParaRPr lang="en-US"/>
          </a:p>
        </p:txBody>
      </p:sp>
    </p:spTree>
    <p:extLst>
      <p:ext uri="{BB962C8B-B14F-4D97-AF65-F5344CB8AC3E}">
        <p14:creationId xmlns:p14="http://schemas.microsoft.com/office/powerpoint/2010/main" val="64141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ABD245-7F4C-48C4-A7C6-852FCF77BDE2}" type="datetimeFigureOut">
              <a:rPr lang="en-US" smtClean="0"/>
              <a:t>11/25/2015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F2E658-34F8-4A20-9C9D-3657A232EB58}" type="slidenum">
              <a:rPr lang="en-US" smtClean="0"/>
              <a:t>‹#›</a:t>
            </a:fld>
            <a:endParaRPr lang="en-US"/>
          </a:p>
        </p:txBody>
      </p:sp>
    </p:spTree>
    <p:extLst>
      <p:ext uri="{BB962C8B-B14F-4D97-AF65-F5344CB8AC3E}">
        <p14:creationId xmlns:p14="http://schemas.microsoft.com/office/powerpoint/2010/main" val="122109619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ABD245-7F4C-48C4-A7C6-852FCF77BDE2}" type="datetimeFigureOut">
              <a:rPr lang="en-US" smtClean="0"/>
              <a:t>11/25/2015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F2E658-34F8-4A20-9C9D-3657A232EB58}" type="slidenum">
              <a:rPr lang="en-US" smtClean="0"/>
              <a:t>‹#›</a:t>
            </a:fld>
            <a:endParaRPr lang="en-US"/>
          </a:p>
        </p:txBody>
      </p:sp>
    </p:spTree>
    <p:extLst>
      <p:ext uri="{BB962C8B-B14F-4D97-AF65-F5344CB8AC3E}">
        <p14:creationId xmlns:p14="http://schemas.microsoft.com/office/powerpoint/2010/main" val="2492193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7ABD245-7F4C-48C4-A7C6-852FCF77BDE2}" type="datetimeFigureOut">
              <a:rPr lang="en-US" smtClean="0"/>
              <a:t>11/25/2015</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57F2E658-34F8-4A20-9C9D-3657A232EB58}" type="slidenum">
              <a:rPr lang="en-US" smtClean="0"/>
              <a:t>‹#›</a:t>
            </a:fld>
            <a:endParaRPr lang="en-US"/>
          </a:p>
        </p:txBody>
      </p:sp>
    </p:spTree>
    <p:extLst>
      <p:ext uri="{BB962C8B-B14F-4D97-AF65-F5344CB8AC3E}">
        <p14:creationId xmlns:p14="http://schemas.microsoft.com/office/powerpoint/2010/main" val="1288857656"/>
      </p:ext>
    </p:extLst>
  </p:cSld>
  <p:clrMap bg1="dk1" tx1="lt1" bg2="dk2" tx2="lt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Apk_X-maRf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robowranglers148.com/uploads/1/0/5/4/10542658/engineering_design_process_for_robotics.pdf" TargetMode="External"/><Relationship Id="rId2" Type="http://schemas.openxmlformats.org/officeDocument/2006/relationships/hyperlink" Target="mailto:calebsyk@gmail.com" TargetMode="External"/><Relationship Id="rId1" Type="http://schemas.openxmlformats.org/officeDocument/2006/relationships/slideLayout" Target="../slideLayouts/slideLayout2.xml"/><Relationship Id="rId5" Type="http://schemas.openxmlformats.org/officeDocument/2006/relationships/hyperlink" Target="http://www.chiefdelphi.com/forums/portal.php" TargetMode="External"/><Relationship Id="rId4" Type="http://schemas.openxmlformats.org/officeDocument/2006/relationships/hyperlink" Target="https://www.youtube.com/watch?v=Apk_X-maRf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robowranglers148.com/uploads/1/0/5/4/10542658/engineering_design_process_for_robotics.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archive.firstinspires.org/roboticsprograms/frc/2006-first-robotics-competition-manual-and-related-documents" TargetMode="External"/><Relationship Id="rId2" Type="http://schemas.openxmlformats.org/officeDocument/2006/relationships/hyperlink" Target="https://www.youtube.com/watch?v=PlADdmCAMB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FRC Game Analysis and Design Strategy</a:t>
            </a:r>
            <a:endParaRPr lang="en-US" dirty="0"/>
          </a:p>
        </p:txBody>
      </p:sp>
      <p:sp>
        <p:nvSpPr>
          <p:cNvPr id="3" name="Subtitle 2"/>
          <p:cNvSpPr>
            <a:spLocks noGrp="1"/>
          </p:cNvSpPr>
          <p:nvPr>
            <p:ph type="subTitle" idx="1"/>
          </p:nvPr>
        </p:nvSpPr>
        <p:spPr/>
        <p:txBody>
          <a:bodyPr>
            <a:normAutofit fontScale="85000" lnSpcReduction="20000"/>
          </a:bodyPr>
          <a:lstStyle/>
          <a:p>
            <a:pPr algn="r"/>
            <a:r>
              <a:rPr lang="en-US" dirty="0" smtClean="0"/>
              <a:t>Caleb Sykes</a:t>
            </a:r>
          </a:p>
          <a:p>
            <a:pPr algn="r"/>
            <a:r>
              <a:rPr lang="en-US" dirty="0" smtClean="0"/>
              <a:t>Mentor, FRC 4536</a:t>
            </a:r>
            <a:endParaRPr lang="en-US" dirty="0"/>
          </a:p>
        </p:txBody>
      </p:sp>
    </p:spTree>
    <p:extLst>
      <p:ext uri="{BB962C8B-B14F-4D97-AF65-F5344CB8AC3E}">
        <p14:creationId xmlns:p14="http://schemas.microsoft.com/office/powerpoint/2010/main" val="2086133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Determine things the “average” team will strive to achieve</a:t>
            </a:r>
          </a:p>
        </p:txBody>
      </p:sp>
      <p:sp>
        <p:nvSpPr>
          <p:cNvPr id="3" name="Content Placeholder 2"/>
          <p:cNvSpPr>
            <a:spLocks noGrp="1"/>
          </p:cNvSpPr>
          <p:nvPr>
            <p:ph idx="1"/>
          </p:nvPr>
        </p:nvSpPr>
        <p:spPr/>
        <p:txBody>
          <a:bodyPr/>
          <a:lstStyle/>
          <a:p>
            <a:pPr marL="0" indent="0">
              <a:buNone/>
            </a:pPr>
            <a:r>
              <a:rPr lang="en-US" dirty="0" smtClean="0"/>
              <a:t>In your groups, determine where you think the average team will go in each of these categories. Feel free to choose options which are not enumerated in this table.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10026233"/>
              </p:ext>
            </p:extLst>
          </p:nvPr>
        </p:nvGraphicFramePr>
        <p:xfrm>
          <a:off x="1202919" y="3657600"/>
          <a:ext cx="9784080" cy="2560320"/>
        </p:xfrm>
        <a:graphic>
          <a:graphicData uri="http://schemas.openxmlformats.org/drawingml/2006/table">
            <a:tbl>
              <a:tblPr firstRow="1" bandRow="1">
                <a:tableStyleId>{5C22544A-7EE6-4342-B048-85BDC9FD1C3A}</a:tableStyleId>
              </a:tblPr>
              <a:tblGrid>
                <a:gridCol w="1956816"/>
                <a:gridCol w="1956816"/>
                <a:gridCol w="1956816"/>
                <a:gridCol w="1842034"/>
                <a:gridCol w="2071598"/>
              </a:tblGrid>
              <a:tr h="370840">
                <a:tc>
                  <a:txBody>
                    <a:bodyPr/>
                    <a:lstStyle/>
                    <a:p>
                      <a:r>
                        <a:rPr lang="en-US" dirty="0" smtClean="0"/>
                        <a:t>Piece</a:t>
                      </a:r>
                      <a:r>
                        <a:rPr lang="en-US" baseline="0" dirty="0" smtClean="0"/>
                        <a:t> acquisition</a:t>
                      </a:r>
                      <a:endParaRPr lang="en-US" dirty="0"/>
                    </a:p>
                  </a:txBody>
                  <a:tcPr/>
                </a:tc>
                <a:tc>
                  <a:txBody>
                    <a:bodyPr/>
                    <a:lstStyle/>
                    <a:p>
                      <a:r>
                        <a:rPr lang="en-US" dirty="0" smtClean="0"/>
                        <a:t>Scoring balls</a:t>
                      </a:r>
                      <a:endParaRPr lang="en-US" dirty="0"/>
                    </a:p>
                  </a:txBody>
                  <a:tcPr/>
                </a:tc>
                <a:tc>
                  <a:txBody>
                    <a:bodyPr/>
                    <a:lstStyle/>
                    <a:p>
                      <a:r>
                        <a:rPr lang="en-US" dirty="0" smtClean="0"/>
                        <a:t>Holding balls</a:t>
                      </a:r>
                      <a:endParaRPr lang="en-US" dirty="0"/>
                    </a:p>
                  </a:txBody>
                  <a:tcPr/>
                </a:tc>
                <a:tc>
                  <a:txBody>
                    <a:bodyPr/>
                    <a:lstStyle/>
                    <a:p>
                      <a:r>
                        <a:rPr lang="en-US" dirty="0" smtClean="0"/>
                        <a:t>Movement</a:t>
                      </a:r>
                      <a:endParaRPr lang="en-US" dirty="0"/>
                    </a:p>
                  </a:txBody>
                  <a:tcPr/>
                </a:tc>
                <a:tc>
                  <a:txBody>
                    <a:bodyPr/>
                    <a:lstStyle/>
                    <a:p>
                      <a:r>
                        <a:rPr lang="en-US" dirty="0" smtClean="0"/>
                        <a:t>Scoring on platform</a:t>
                      </a:r>
                      <a:endParaRPr lang="en-US" dirty="0"/>
                    </a:p>
                  </a:txBody>
                  <a:tcPr/>
                </a:tc>
              </a:tr>
              <a:tr h="370840">
                <a:tc>
                  <a:txBody>
                    <a:bodyPr/>
                    <a:lstStyle/>
                    <a:p>
                      <a:r>
                        <a:rPr lang="en-US" dirty="0" smtClean="0"/>
                        <a:t>Unable to acquire</a:t>
                      </a:r>
                      <a:r>
                        <a:rPr lang="en-US" baseline="0" dirty="0" smtClean="0"/>
                        <a:t> balls after auto</a:t>
                      </a:r>
                      <a:endParaRPr lang="en-US" dirty="0"/>
                    </a:p>
                  </a:txBody>
                  <a:tcPr/>
                </a:tc>
                <a:tc>
                  <a:txBody>
                    <a:bodyPr/>
                    <a:lstStyle/>
                    <a:p>
                      <a:r>
                        <a:rPr lang="en-US" dirty="0" smtClean="0"/>
                        <a:t>Get</a:t>
                      </a:r>
                      <a:r>
                        <a:rPr lang="en-US" baseline="0" dirty="0" smtClean="0"/>
                        <a:t> balls into high goal one at a time</a:t>
                      </a:r>
                      <a:endParaRPr lang="en-US" dirty="0"/>
                    </a:p>
                  </a:txBody>
                  <a:tcPr/>
                </a:tc>
                <a:tc>
                  <a:txBody>
                    <a:bodyPr/>
                    <a:lstStyle/>
                    <a:p>
                      <a:r>
                        <a:rPr lang="en-US" dirty="0" smtClean="0"/>
                        <a:t>Hold up to 10 balls at a time</a:t>
                      </a:r>
                      <a:endParaRPr lang="en-US" dirty="0"/>
                    </a:p>
                  </a:txBody>
                  <a:tcPr/>
                </a:tc>
                <a:tc>
                  <a:txBody>
                    <a:bodyPr/>
                    <a:lstStyle/>
                    <a:p>
                      <a:r>
                        <a:rPr lang="en-US" dirty="0" smtClean="0"/>
                        <a:t>Has</a:t>
                      </a:r>
                      <a:r>
                        <a:rPr lang="en-US" baseline="0" dirty="0" smtClean="0"/>
                        <a:t> a basic drive</a:t>
                      </a:r>
                      <a:endParaRPr lang="en-US" dirty="0"/>
                    </a:p>
                  </a:txBody>
                  <a:tcPr/>
                </a:tc>
                <a:tc>
                  <a:txBody>
                    <a:bodyPr/>
                    <a:lstStyle/>
                    <a:p>
                      <a:r>
                        <a:rPr lang="en-US" dirty="0" smtClean="0"/>
                        <a:t>Unable to score on platform</a:t>
                      </a:r>
                      <a:endParaRPr lang="en-US" dirty="0"/>
                    </a:p>
                  </a:txBody>
                  <a:tcPr/>
                </a:tc>
              </a:tr>
              <a:tr h="370840">
                <a:tc>
                  <a:txBody>
                    <a:bodyPr/>
                    <a:lstStyle/>
                    <a:p>
                      <a:r>
                        <a:rPr lang="en-US" dirty="0" smtClean="0"/>
                        <a:t>Acquire balls from ground</a:t>
                      </a:r>
                      <a:endParaRPr lang="en-US" dirty="0"/>
                    </a:p>
                  </a:txBody>
                  <a:tcPr/>
                </a:tc>
                <a:tc>
                  <a:txBody>
                    <a:bodyPr/>
                    <a:lstStyle/>
                    <a:p>
                      <a:r>
                        <a:rPr lang="en-US" dirty="0" smtClean="0"/>
                        <a:t>Get balls into low goal one at a time</a:t>
                      </a:r>
                      <a:endParaRPr lang="en-US" dirty="0"/>
                    </a:p>
                  </a:txBody>
                  <a:tcPr/>
                </a:tc>
                <a:tc>
                  <a:txBody>
                    <a:bodyPr/>
                    <a:lstStyle/>
                    <a:p>
                      <a:r>
                        <a:rPr lang="en-US" dirty="0" smtClean="0"/>
                        <a:t>Hold up to 20 balls at a time</a:t>
                      </a:r>
                      <a:endParaRPr lang="en-US" dirty="0"/>
                    </a:p>
                  </a:txBody>
                  <a:tcPr/>
                </a:tc>
                <a:tc>
                  <a:txBody>
                    <a:bodyPr/>
                    <a:lstStyle/>
                    <a:p>
                      <a:r>
                        <a:rPr lang="en-US" dirty="0" smtClean="0"/>
                        <a:t>Has an extremely powerful</a:t>
                      </a:r>
                      <a:r>
                        <a:rPr lang="en-US" baseline="0" dirty="0" smtClean="0"/>
                        <a:t> drive</a:t>
                      </a:r>
                      <a:endParaRPr lang="en-US" dirty="0"/>
                    </a:p>
                  </a:txBody>
                  <a:tcPr/>
                </a:tc>
                <a:tc>
                  <a:txBody>
                    <a:bodyPr/>
                    <a:lstStyle/>
                    <a:p>
                      <a:r>
                        <a:rPr lang="en-US" dirty="0" smtClean="0"/>
                        <a:t>Able to score on platform</a:t>
                      </a:r>
                      <a:endParaRPr lang="en-US" dirty="0"/>
                    </a:p>
                  </a:txBody>
                  <a:tcPr/>
                </a:tc>
              </a:tr>
              <a:tr h="370840">
                <a:tc>
                  <a:txBody>
                    <a:bodyPr/>
                    <a:lstStyle/>
                    <a:p>
                      <a:r>
                        <a:rPr lang="en-US" dirty="0" smtClean="0"/>
                        <a:t>Acquire</a:t>
                      </a:r>
                      <a:r>
                        <a:rPr lang="en-US" baseline="0" dirty="0" smtClean="0"/>
                        <a:t> balls from HP</a:t>
                      </a:r>
                      <a:endParaRPr lang="en-US" dirty="0"/>
                    </a:p>
                  </a:txBody>
                  <a:tcPr/>
                </a:tc>
                <a:tc>
                  <a:txBody>
                    <a:bodyPr/>
                    <a:lstStyle/>
                    <a:p>
                      <a:r>
                        <a:rPr lang="en-US" dirty="0" smtClean="0"/>
                        <a:t>Dump balls into low goal</a:t>
                      </a:r>
                      <a:endParaRPr lang="en-US" dirty="0"/>
                    </a:p>
                  </a:txBody>
                  <a:tcPr/>
                </a:tc>
                <a:tc>
                  <a:txBody>
                    <a:bodyPr/>
                    <a:lstStyle/>
                    <a:p>
                      <a:r>
                        <a:rPr lang="en-US" dirty="0" smtClean="0"/>
                        <a:t>Hol</a:t>
                      </a:r>
                      <a:r>
                        <a:rPr lang="en-US" baseline="0" dirty="0" smtClean="0"/>
                        <a:t>d up to 40 balls at a time</a:t>
                      </a:r>
                      <a:endParaRPr lang="en-US" dirty="0"/>
                    </a:p>
                  </a:txBody>
                  <a:tcPr/>
                </a:tc>
                <a:tc>
                  <a:txBody>
                    <a:bodyPr/>
                    <a:lstStyle/>
                    <a:p>
                      <a:r>
                        <a:rPr lang="en-US" dirty="0" smtClean="0"/>
                        <a:t>Has an extremely agile </a:t>
                      </a:r>
                      <a:r>
                        <a:rPr lang="en-US" baseline="0" dirty="0" smtClean="0"/>
                        <a:t>drive</a:t>
                      </a:r>
                      <a:endParaRPr lang="en-US" dirty="0"/>
                    </a:p>
                  </a:txBody>
                  <a:tcPr/>
                </a:tc>
                <a:tc>
                  <a:txBody>
                    <a:bodyPr/>
                    <a:lstStyle/>
                    <a:p>
                      <a:r>
                        <a:rPr lang="en-US" dirty="0" smtClean="0"/>
                        <a:t>Able to push others onto platform</a:t>
                      </a:r>
                      <a:endParaRPr lang="en-US" dirty="0"/>
                    </a:p>
                  </a:txBody>
                  <a:tcPr/>
                </a:tc>
              </a:tr>
            </a:tbl>
          </a:graphicData>
        </a:graphic>
      </p:graphicFrame>
    </p:spTree>
    <p:extLst>
      <p:ext uri="{BB962C8B-B14F-4D97-AF65-F5344CB8AC3E}">
        <p14:creationId xmlns:p14="http://schemas.microsoft.com/office/powerpoint/2010/main" val="3579893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 a general feel for gameplay</a:t>
            </a:r>
          </a:p>
        </p:txBody>
      </p:sp>
      <p:sp>
        <p:nvSpPr>
          <p:cNvPr id="3" name="Content Placeholder 2"/>
          <p:cNvSpPr>
            <a:spLocks noGrp="1"/>
          </p:cNvSpPr>
          <p:nvPr>
            <p:ph idx="1"/>
          </p:nvPr>
        </p:nvSpPr>
        <p:spPr/>
        <p:txBody>
          <a:bodyPr/>
          <a:lstStyle/>
          <a:p>
            <a:pPr marL="0" indent="0">
              <a:buNone/>
            </a:pPr>
            <a:r>
              <a:rPr lang="en-US" dirty="0" smtClean="0"/>
              <a:t>One way that 4536 uses to understand gameplay is to simulate it. The </a:t>
            </a:r>
            <a:r>
              <a:rPr lang="en-US" dirty="0"/>
              <a:t>important thing </a:t>
            </a:r>
            <a:r>
              <a:rPr lang="en-US" dirty="0" smtClean="0"/>
              <a:t>to remember when doing simulations </a:t>
            </a:r>
            <a:r>
              <a:rPr lang="en-US" dirty="0"/>
              <a:t>is not to </a:t>
            </a:r>
            <a:r>
              <a:rPr lang="en-US" u="sng" dirty="0"/>
              <a:t>exactly</a:t>
            </a:r>
            <a:r>
              <a:rPr lang="en-US" dirty="0"/>
              <a:t> mirror in-game conditions, but rather to gain insight about game flow. </a:t>
            </a:r>
            <a:endParaRPr lang="en-US" dirty="0" smtClean="0"/>
          </a:p>
          <a:p>
            <a:pPr marL="0" indent="0">
              <a:buNone/>
            </a:pPr>
            <a:r>
              <a:rPr lang="en-US" dirty="0" smtClean="0"/>
              <a:t>When simulating a game, you should be thinking about the following questions: </a:t>
            </a:r>
          </a:p>
          <a:p>
            <a:r>
              <a:rPr lang="en-US" dirty="0" smtClean="0"/>
              <a:t>Where are the game pieces at which times of the match?</a:t>
            </a:r>
          </a:p>
          <a:p>
            <a:r>
              <a:rPr lang="en-US" dirty="0" smtClean="0"/>
              <a:t>How many points are being scored via each scoring method?</a:t>
            </a:r>
          </a:p>
          <a:p>
            <a:r>
              <a:rPr lang="en-US" dirty="0" smtClean="0"/>
              <a:t>How long do actions take? </a:t>
            </a:r>
          </a:p>
          <a:p>
            <a:r>
              <a:rPr lang="en-US" dirty="0" smtClean="0"/>
              <a:t>How can defense be used?</a:t>
            </a:r>
          </a:p>
        </p:txBody>
      </p:sp>
    </p:spTree>
    <p:extLst>
      <p:ext uri="{BB962C8B-B14F-4D97-AF65-F5344CB8AC3E}">
        <p14:creationId xmlns:p14="http://schemas.microsoft.com/office/powerpoint/2010/main" val="19518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a general feel for gameplay</a:t>
            </a:r>
            <a:endParaRPr lang="en-US" dirty="0"/>
          </a:p>
        </p:txBody>
      </p:sp>
      <p:sp>
        <p:nvSpPr>
          <p:cNvPr id="3" name="Content Placeholder 2"/>
          <p:cNvSpPr>
            <a:spLocks noGrp="1"/>
          </p:cNvSpPr>
          <p:nvPr>
            <p:ph idx="1"/>
          </p:nvPr>
        </p:nvSpPr>
        <p:spPr/>
        <p:txBody>
          <a:bodyPr>
            <a:normAutofit lnSpcReduction="10000"/>
          </a:bodyPr>
          <a:lstStyle/>
          <a:p>
            <a:r>
              <a:rPr lang="en-US" dirty="0" smtClean="0"/>
              <a:t>Use the materials I have distributed to simulate this game. First, assign people to the following positions: </a:t>
            </a:r>
          </a:p>
          <a:p>
            <a:pPr lvl="1"/>
            <a:r>
              <a:rPr lang="en-US" dirty="0" smtClean="0"/>
              <a:t>Robots: 6</a:t>
            </a:r>
          </a:p>
          <a:p>
            <a:pPr lvl="1"/>
            <a:r>
              <a:rPr lang="en-US" dirty="0" smtClean="0"/>
              <a:t>Timekeeper: 1</a:t>
            </a:r>
          </a:p>
          <a:p>
            <a:pPr lvl="1"/>
            <a:r>
              <a:rPr lang="en-US" dirty="0" smtClean="0"/>
              <a:t>Scorekeeper: 1</a:t>
            </a:r>
          </a:p>
          <a:p>
            <a:pPr lvl="1"/>
            <a:r>
              <a:rPr lang="en-US" dirty="0" smtClean="0"/>
              <a:t>Optional, </a:t>
            </a:r>
            <a:r>
              <a:rPr lang="en-US" dirty="0"/>
              <a:t>r</a:t>
            </a:r>
            <a:r>
              <a:rPr lang="en-US" dirty="0" smtClean="0"/>
              <a:t>eferees: 1-3</a:t>
            </a:r>
          </a:p>
          <a:p>
            <a:pPr lvl="1"/>
            <a:r>
              <a:rPr lang="en-US" dirty="0" smtClean="0"/>
              <a:t>Optional, human players: 2</a:t>
            </a:r>
          </a:p>
          <a:p>
            <a:r>
              <a:rPr lang="en-US" dirty="0" smtClean="0"/>
              <a:t>Next, decide on the functionality of all of the robots involved. To start, assume each robot has the “average” qualities we defined earlier. </a:t>
            </a:r>
          </a:p>
          <a:p>
            <a:r>
              <a:rPr lang="en-US" dirty="0" smtClean="0"/>
              <a:t>Then, play through a match. If you need to pause between periods to track the score, please do so. </a:t>
            </a:r>
          </a:p>
          <a:p>
            <a:r>
              <a:rPr lang="en-US" dirty="0" smtClean="0"/>
              <a:t>After each match, spend a few minutes sharing insights about the gameplay. </a:t>
            </a:r>
          </a:p>
          <a:p>
            <a:endParaRPr lang="en-US" dirty="0"/>
          </a:p>
        </p:txBody>
      </p:sp>
    </p:spTree>
    <p:extLst>
      <p:ext uri="{BB962C8B-B14F-4D97-AF65-F5344CB8AC3E}">
        <p14:creationId xmlns:p14="http://schemas.microsoft.com/office/powerpoint/2010/main" val="768868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for game-breaking strategies</a:t>
            </a:r>
            <a:endParaRPr lang="en-US" dirty="0"/>
          </a:p>
        </p:txBody>
      </p:sp>
      <p:sp>
        <p:nvSpPr>
          <p:cNvPr id="3" name="Content Placeholder 2"/>
          <p:cNvSpPr>
            <a:spLocks noGrp="1"/>
          </p:cNvSpPr>
          <p:nvPr>
            <p:ph idx="1"/>
          </p:nvPr>
        </p:nvSpPr>
        <p:spPr/>
        <p:txBody>
          <a:bodyPr/>
          <a:lstStyle/>
          <a:p>
            <a:pPr marL="0" indent="0">
              <a:buNone/>
            </a:pPr>
            <a:r>
              <a:rPr lang="en-US" dirty="0" smtClean="0"/>
              <a:t>A game-breaking strategy is one that goes outside of the established norms of the game. A strategy that tries to game the game. </a:t>
            </a:r>
            <a:endParaRPr lang="en-US" dirty="0"/>
          </a:p>
          <a:p>
            <a:pPr marL="0" indent="0">
              <a:buNone/>
            </a:pPr>
            <a:r>
              <a:rPr lang="en-US" dirty="0" smtClean="0"/>
              <a:t>The most famous example in FRC is team 71 in 2002: https</a:t>
            </a:r>
            <a:r>
              <a:rPr lang="en-US" dirty="0"/>
              <a:t>://www.youtube.com/watch?v=G0ubppvlhJo</a:t>
            </a:r>
          </a:p>
          <a:p>
            <a:pPr marL="0" indent="0">
              <a:buNone/>
            </a:pPr>
            <a:r>
              <a:rPr lang="en-US" dirty="0" smtClean="0"/>
              <a:t>Spend a few minutes developing possible game-breaking strategies of your own. It is okay here to be borderline breaking the rules. The point of this exercise is to get you to think more deeply about the game. </a:t>
            </a:r>
          </a:p>
          <a:p>
            <a:pPr marL="0" indent="0">
              <a:buNone/>
            </a:pPr>
            <a:endParaRPr lang="en-US" dirty="0"/>
          </a:p>
          <a:p>
            <a:pPr marL="0" indent="0">
              <a:buNone/>
            </a:pPr>
            <a:r>
              <a:rPr lang="en-US" dirty="0" smtClean="0"/>
              <a:t>I don’t generally recommend carrying out game-breaking strategies, but it is still helpful and fun to consider them. </a:t>
            </a:r>
            <a:endParaRPr lang="en-US" dirty="0"/>
          </a:p>
        </p:txBody>
      </p:sp>
    </p:spTree>
    <p:extLst>
      <p:ext uri="{BB962C8B-B14F-4D97-AF65-F5344CB8AC3E}">
        <p14:creationId xmlns:p14="http://schemas.microsoft.com/office/powerpoint/2010/main" val="72700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what about defense?</a:t>
            </a:r>
            <a:endParaRPr lang="en-US" dirty="0"/>
          </a:p>
        </p:txBody>
      </p:sp>
      <p:sp>
        <p:nvSpPr>
          <p:cNvPr id="3" name="Content Placeholder 2"/>
          <p:cNvSpPr>
            <a:spLocks noGrp="1"/>
          </p:cNvSpPr>
          <p:nvPr>
            <p:ph idx="1"/>
          </p:nvPr>
        </p:nvSpPr>
        <p:spPr/>
        <p:txBody>
          <a:bodyPr/>
          <a:lstStyle/>
          <a:p>
            <a:pPr marL="0" indent="0">
              <a:buNone/>
            </a:pPr>
            <a:r>
              <a:rPr lang="en-US" dirty="0" smtClean="0"/>
              <a:t>In most games, if your goal is just to make it into eliminations, you should not worry about the other team defending you. Generally, if you are good enough that the other team is trying to defend you, then you will almost certainly be playing in the elimination rounds. </a:t>
            </a:r>
          </a:p>
          <a:p>
            <a:pPr marL="0" indent="0">
              <a:buNone/>
            </a:pPr>
            <a:endParaRPr lang="en-US" dirty="0"/>
          </a:p>
          <a:p>
            <a:pPr marL="0" indent="0">
              <a:buNone/>
            </a:pPr>
            <a:r>
              <a:rPr lang="en-US" dirty="0" smtClean="0"/>
              <a:t>Designing </a:t>
            </a:r>
            <a:r>
              <a:rPr lang="en-US" u="sng" dirty="0" smtClean="0"/>
              <a:t>your</a:t>
            </a:r>
            <a:r>
              <a:rPr lang="en-US" dirty="0" smtClean="0"/>
              <a:t> robot to play defense is another story. I don’t have much personal experience with this, but I have not seen very many successful defense-only robots. Besides making a powerful, robust drivetrain and giving your drivers lots of robot practice, I generally think that making defense-specific mechanisms is not a particularly good use of time. </a:t>
            </a:r>
            <a:endParaRPr lang="en-US" dirty="0"/>
          </a:p>
        </p:txBody>
      </p:sp>
    </p:spTree>
    <p:extLst>
      <p:ext uri="{BB962C8B-B14F-4D97-AF65-F5344CB8AC3E}">
        <p14:creationId xmlns:p14="http://schemas.microsoft.com/office/powerpoint/2010/main" val="21904797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Separable versus dependent games</a:t>
            </a:r>
            <a:endParaRPr lang="en-US" dirty="0"/>
          </a:p>
        </p:txBody>
      </p:sp>
      <p:sp>
        <p:nvSpPr>
          <p:cNvPr id="3" name="Content Placeholder 2"/>
          <p:cNvSpPr>
            <a:spLocks noGrp="1"/>
          </p:cNvSpPr>
          <p:nvPr>
            <p:ph idx="1"/>
          </p:nvPr>
        </p:nvSpPr>
        <p:spPr/>
        <p:txBody>
          <a:bodyPr/>
          <a:lstStyle/>
          <a:p>
            <a:pPr marL="0" indent="0">
              <a:buNone/>
            </a:pPr>
            <a:r>
              <a:rPr lang="en-US" dirty="0" smtClean="0"/>
              <a:t>A useful metric when analyzing a game is the game’s </a:t>
            </a:r>
            <a:r>
              <a:rPr lang="en-US" dirty="0" err="1" smtClean="0"/>
              <a:t>separability</a:t>
            </a:r>
            <a:r>
              <a:rPr lang="en-US" dirty="0" smtClean="0"/>
              <a:t>, that is, how much interaction between teams on the same alliance will factor into the gameplay. Some examples of separable versus independent attributes of games: </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97764711"/>
              </p:ext>
            </p:extLst>
          </p:nvPr>
        </p:nvGraphicFramePr>
        <p:xfrm>
          <a:off x="1202919" y="3291840"/>
          <a:ext cx="9784080" cy="2468880"/>
        </p:xfrm>
        <a:graphic>
          <a:graphicData uri="http://schemas.openxmlformats.org/drawingml/2006/table">
            <a:tbl>
              <a:tblPr firstRow="1" bandRow="1">
                <a:tableStyleId>{5C22544A-7EE6-4342-B048-85BDC9FD1C3A}</a:tableStyleId>
              </a:tblPr>
              <a:tblGrid>
                <a:gridCol w="4892040"/>
                <a:gridCol w="4892040"/>
              </a:tblGrid>
              <a:tr h="320182">
                <a:tc>
                  <a:txBody>
                    <a:bodyPr/>
                    <a:lstStyle/>
                    <a:p>
                      <a:r>
                        <a:rPr lang="en-US" dirty="0" smtClean="0"/>
                        <a:t>Qualities of separable</a:t>
                      </a:r>
                      <a:r>
                        <a:rPr lang="en-US" baseline="0" dirty="0" smtClean="0"/>
                        <a:t> games</a:t>
                      </a:r>
                      <a:endParaRPr lang="en-US" dirty="0"/>
                    </a:p>
                  </a:txBody>
                  <a:tcPr/>
                </a:tc>
                <a:tc>
                  <a:txBody>
                    <a:bodyPr/>
                    <a:lstStyle/>
                    <a:p>
                      <a:r>
                        <a:rPr lang="en-US" dirty="0" smtClean="0"/>
                        <a:t>Qualities of dependent games</a:t>
                      </a:r>
                      <a:endParaRPr lang="en-US" dirty="0"/>
                    </a:p>
                  </a:txBody>
                  <a:tcPr/>
                </a:tc>
              </a:tr>
              <a:tr h="324629">
                <a:tc>
                  <a:txBody>
                    <a:bodyPr/>
                    <a:lstStyle/>
                    <a:p>
                      <a:r>
                        <a:rPr lang="en-US" dirty="0" smtClean="0"/>
                        <a:t>Many game pieces (2012,</a:t>
                      </a:r>
                      <a:r>
                        <a:rPr lang="en-US" baseline="0" dirty="0" smtClean="0"/>
                        <a:t> 2013, 2015)</a:t>
                      </a:r>
                      <a:endParaRPr lang="en-US" dirty="0"/>
                    </a:p>
                  </a:txBody>
                  <a:tcPr/>
                </a:tc>
                <a:tc>
                  <a:txBody>
                    <a:bodyPr/>
                    <a:lstStyle/>
                    <a:p>
                      <a:r>
                        <a:rPr lang="en-US" dirty="0" smtClean="0"/>
                        <a:t>Few game pieces (2008, 2014)</a:t>
                      </a:r>
                      <a:endParaRPr lang="en-US" dirty="0"/>
                    </a:p>
                  </a:txBody>
                  <a:tcPr/>
                </a:tc>
              </a:tr>
              <a:tr h="324629">
                <a:tc>
                  <a:txBody>
                    <a:bodyPr/>
                    <a:lstStyle/>
                    <a:p>
                      <a:r>
                        <a:rPr lang="en-US" dirty="0" smtClean="0"/>
                        <a:t>Linear</a:t>
                      </a:r>
                      <a:r>
                        <a:rPr lang="en-US" baseline="0" dirty="0" smtClean="0"/>
                        <a:t> scoring (2012, 2013)</a:t>
                      </a:r>
                      <a:endParaRPr lang="en-US" dirty="0"/>
                    </a:p>
                  </a:txBody>
                  <a:tcPr/>
                </a:tc>
                <a:tc>
                  <a:txBody>
                    <a:bodyPr/>
                    <a:lstStyle/>
                    <a:p>
                      <a:r>
                        <a:rPr lang="en-US" dirty="0" smtClean="0"/>
                        <a:t>Exponential</a:t>
                      </a:r>
                      <a:r>
                        <a:rPr lang="en-US" baseline="0" dirty="0" smtClean="0"/>
                        <a:t> scoring (2007, 2014, 2015)</a:t>
                      </a:r>
                      <a:endParaRPr lang="en-US" dirty="0"/>
                    </a:p>
                  </a:txBody>
                  <a:tcPr/>
                </a:tc>
              </a:tr>
              <a:tr h="324629">
                <a:tc>
                  <a:txBody>
                    <a:bodyPr/>
                    <a:lstStyle/>
                    <a:p>
                      <a:r>
                        <a:rPr lang="en-US" dirty="0" smtClean="0"/>
                        <a:t>Scouts focus </a:t>
                      </a:r>
                      <a:r>
                        <a:rPr lang="en-US" baseline="0" dirty="0" smtClean="0"/>
                        <a:t>on individual robots</a:t>
                      </a:r>
                      <a:endParaRPr lang="en-US" dirty="0"/>
                    </a:p>
                  </a:txBody>
                  <a:tcPr/>
                </a:tc>
                <a:tc>
                  <a:txBody>
                    <a:bodyPr/>
                    <a:lstStyle/>
                    <a:p>
                      <a:r>
                        <a:rPr lang="en-US" dirty="0" smtClean="0"/>
                        <a:t>Scouts</a:t>
                      </a:r>
                      <a:r>
                        <a:rPr lang="en-US" baseline="0" dirty="0" smtClean="0"/>
                        <a:t> must focus on whole alliance</a:t>
                      </a:r>
                      <a:endParaRPr lang="en-US" dirty="0"/>
                    </a:p>
                  </a:txBody>
                  <a:tcPr/>
                </a:tc>
              </a:tr>
              <a:tr h="560318">
                <a:tc>
                  <a:txBody>
                    <a:bodyPr/>
                    <a:lstStyle/>
                    <a:p>
                      <a:r>
                        <a:rPr lang="en-US" dirty="0" smtClean="0"/>
                        <a:t>Non-functional</a:t>
                      </a:r>
                      <a:r>
                        <a:rPr lang="en-US" baseline="0" dirty="0" smtClean="0"/>
                        <a:t> robots do not change partners’ scoring ability (2011, 2013)</a:t>
                      </a:r>
                      <a:endParaRPr lang="en-US" dirty="0"/>
                    </a:p>
                  </a:txBody>
                  <a:tcPr/>
                </a:tc>
                <a:tc>
                  <a:txBody>
                    <a:bodyPr/>
                    <a:lstStyle/>
                    <a:p>
                      <a:r>
                        <a:rPr lang="en-US" dirty="0" smtClean="0"/>
                        <a:t>Non-functional robots limit scoring</a:t>
                      </a:r>
                      <a:r>
                        <a:rPr lang="en-US" baseline="0" dirty="0" smtClean="0"/>
                        <a:t> opportunities for their own alliance (2012, 2014, 2015)</a:t>
                      </a:r>
                      <a:endParaRPr lang="en-US" dirty="0"/>
                    </a:p>
                  </a:txBody>
                  <a:tcPr/>
                </a:tc>
              </a:tr>
              <a:tr h="258776">
                <a:tc>
                  <a:txBody>
                    <a:bodyPr/>
                    <a:lstStyle/>
                    <a:p>
                      <a:r>
                        <a:rPr lang="en-US" dirty="0" smtClean="0"/>
                        <a:t>No </a:t>
                      </a:r>
                      <a:r>
                        <a:rPr lang="en-US" dirty="0" err="1" smtClean="0"/>
                        <a:t>coopertition</a:t>
                      </a:r>
                      <a:r>
                        <a:rPr lang="en-US" dirty="0" smtClean="0"/>
                        <a:t> (2013,</a:t>
                      </a:r>
                      <a:r>
                        <a:rPr lang="en-US" baseline="0" dirty="0" smtClean="0"/>
                        <a:t> 2014)</a:t>
                      </a:r>
                      <a:endParaRPr lang="en-US" dirty="0"/>
                    </a:p>
                  </a:txBody>
                  <a:tcPr/>
                </a:tc>
                <a:tc>
                  <a:txBody>
                    <a:bodyPr/>
                    <a:lstStyle/>
                    <a:p>
                      <a:r>
                        <a:rPr lang="en-US" dirty="0" err="1" smtClean="0"/>
                        <a:t>Coopertition</a:t>
                      </a:r>
                      <a:r>
                        <a:rPr lang="en-US" baseline="0" dirty="0" smtClean="0"/>
                        <a:t> (2012, 2015)</a:t>
                      </a:r>
                      <a:endParaRPr lang="en-US" dirty="0"/>
                    </a:p>
                  </a:txBody>
                  <a:tcPr/>
                </a:tc>
              </a:tr>
            </a:tbl>
          </a:graphicData>
        </a:graphic>
      </p:graphicFrame>
    </p:spTree>
    <p:extLst>
      <p:ext uri="{BB962C8B-B14F-4D97-AF65-F5344CB8AC3E}">
        <p14:creationId xmlns:p14="http://schemas.microsoft.com/office/powerpoint/2010/main" val="17792250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Separable versus dependent games</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2013 was one of the most separable games of all time, while 2014 was one of the most dependent games of all time. 2015 was somewhere in the middle. </a:t>
            </a:r>
          </a:p>
          <a:p>
            <a:pPr marL="0" indent="0">
              <a:buNone/>
            </a:pPr>
            <a:r>
              <a:rPr lang="en-US" dirty="0" smtClean="0"/>
              <a:t>How does </a:t>
            </a:r>
            <a:r>
              <a:rPr lang="en-US" dirty="0" err="1" smtClean="0"/>
              <a:t>separability</a:t>
            </a:r>
            <a:r>
              <a:rPr lang="en-US" dirty="0" smtClean="0"/>
              <a:t> affect design strategy? If your goal is just to make it into the playoffs: </a:t>
            </a:r>
          </a:p>
          <a:p>
            <a:pPr marL="0" indent="0">
              <a:buNone/>
            </a:pPr>
            <a:r>
              <a:rPr lang="en-US" dirty="0" smtClean="0"/>
              <a:t>If game is separable: </a:t>
            </a:r>
          </a:p>
          <a:p>
            <a:pPr marL="228600" lvl="1" indent="0">
              <a:buNone/>
            </a:pPr>
            <a:r>
              <a:rPr lang="en-US" dirty="0" smtClean="0"/>
              <a:t>Focus on finding ways to augment your alliance without inhibiting partners. </a:t>
            </a:r>
          </a:p>
          <a:p>
            <a:pPr marL="228600" lvl="1" indent="0">
              <a:buNone/>
            </a:pPr>
            <a:r>
              <a:rPr lang="en-US" dirty="0" smtClean="0"/>
              <a:t>Autonomous and endgame are really good times for this. </a:t>
            </a:r>
          </a:p>
          <a:p>
            <a:pPr marL="228600" lvl="1" indent="0">
              <a:buNone/>
            </a:pPr>
            <a:r>
              <a:rPr lang="en-US" dirty="0" smtClean="0"/>
              <a:t>For example, in 2013, a robot with a good autonomous and a consistent 10-pt hang could play defense during </a:t>
            </a:r>
            <a:r>
              <a:rPr lang="en-US" dirty="0" err="1" smtClean="0"/>
              <a:t>teleop</a:t>
            </a:r>
            <a:r>
              <a:rPr lang="en-US" dirty="0" smtClean="0"/>
              <a:t> and still be a great contributor</a:t>
            </a:r>
          </a:p>
          <a:p>
            <a:pPr marL="0" indent="0">
              <a:buNone/>
            </a:pPr>
            <a:r>
              <a:rPr lang="en-US" dirty="0" smtClean="0"/>
              <a:t>If game is dependent: </a:t>
            </a:r>
          </a:p>
          <a:p>
            <a:pPr marL="228600" lvl="1" indent="0">
              <a:buNone/>
            </a:pPr>
            <a:r>
              <a:rPr lang="en-US" dirty="0" smtClean="0"/>
              <a:t>Focus on not being the limiting factor for your alliance. </a:t>
            </a:r>
          </a:p>
          <a:p>
            <a:pPr marL="228600" lvl="1" indent="0">
              <a:buNone/>
            </a:pPr>
            <a:r>
              <a:rPr lang="en-US" dirty="0" smtClean="0"/>
              <a:t>Make sure that you can achieve the basic game tasks quickly and reliably. </a:t>
            </a:r>
          </a:p>
          <a:p>
            <a:pPr marL="228600" lvl="1" indent="0">
              <a:buNone/>
            </a:pPr>
            <a:r>
              <a:rPr lang="en-US" dirty="0" smtClean="0"/>
              <a:t>For example, in 2014, a robot that had great intake and passing abilities was really important for playoff alliances, even if said robot could not throw the ball at all. </a:t>
            </a:r>
            <a:endParaRPr lang="en-US" dirty="0"/>
          </a:p>
        </p:txBody>
      </p:sp>
    </p:spTree>
    <p:extLst>
      <p:ext uri="{BB962C8B-B14F-4D97-AF65-F5344CB8AC3E}">
        <p14:creationId xmlns:p14="http://schemas.microsoft.com/office/powerpoint/2010/main" val="16366747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Determine your team’s general strategy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Alright, we know a lot about this game, so now we need to apply it. Remember, our goal is just to make it into the playoffs. To do that, we need to stand out amongst the competition, which usually means choosing a strategy that is different than the average teams’. </a:t>
            </a:r>
          </a:p>
          <a:p>
            <a:pPr marL="0" indent="0">
              <a:buNone/>
            </a:pPr>
            <a:r>
              <a:rPr lang="en-US" b="1" u="sng" dirty="0" smtClean="0"/>
              <a:t>The </a:t>
            </a:r>
            <a:r>
              <a:rPr lang="en-US" b="1" u="sng" dirty="0"/>
              <a:t>most important thing is to not do the same thing as everyone else. </a:t>
            </a:r>
            <a:endParaRPr lang="en-US" dirty="0" smtClean="0"/>
          </a:p>
          <a:p>
            <a:pPr marL="0" indent="0">
              <a:buNone/>
            </a:pPr>
            <a:r>
              <a:rPr lang="en-US" dirty="0" smtClean="0"/>
              <a:t>Specialization is crucial, and the jack of all trades is the master of none. For more specifics on this, watch </a:t>
            </a:r>
            <a:r>
              <a:rPr lang="en-US" dirty="0" err="1" smtClean="0"/>
              <a:t>Karthik’s</a:t>
            </a:r>
            <a:r>
              <a:rPr lang="en-US" dirty="0" smtClean="0"/>
              <a:t> awesome presentation </a:t>
            </a:r>
            <a:r>
              <a:rPr lang="en-US" dirty="0" smtClean="0">
                <a:hlinkClick r:id="rId2"/>
              </a:rPr>
              <a:t>here</a:t>
            </a:r>
            <a:r>
              <a:rPr lang="en-US" dirty="0" smtClean="0"/>
              <a:t>. This presentation is one of the cornerstones of my strategic design philosophy. </a:t>
            </a:r>
            <a:endParaRPr lang="en-US" dirty="0"/>
          </a:p>
        </p:txBody>
      </p:sp>
    </p:spTree>
    <p:extLst>
      <p:ext uri="{BB962C8B-B14F-4D97-AF65-F5344CB8AC3E}">
        <p14:creationId xmlns:p14="http://schemas.microsoft.com/office/powerpoint/2010/main" val="2693976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Determine your team’s general strategy</a:t>
            </a:r>
          </a:p>
        </p:txBody>
      </p:sp>
      <p:sp>
        <p:nvSpPr>
          <p:cNvPr id="3" name="Content Placeholder 2"/>
          <p:cNvSpPr>
            <a:spLocks noGrp="1"/>
          </p:cNvSpPr>
          <p:nvPr>
            <p:ph idx="1"/>
          </p:nvPr>
        </p:nvSpPr>
        <p:spPr/>
        <p:txBody>
          <a:bodyPr/>
          <a:lstStyle/>
          <a:p>
            <a:pPr marL="0" indent="0">
              <a:buNone/>
            </a:pPr>
            <a:r>
              <a:rPr lang="en-US" dirty="0" smtClean="0"/>
              <a:t>Go through each category from the table again, but try to select a strategy that is different from the average teams’. Usually, the chosen strategy must yield at least as many points as the average team will earn.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88335774"/>
              </p:ext>
            </p:extLst>
          </p:nvPr>
        </p:nvGraphicFramePr>
        <p:xfrm>
          <a:off x="1202919" y="3657600"/>
          <a:ext cx="9784080" cy="2560320"/>
        </p:xfrm>
        <a:graphic>
          <a:graphicData uri="http://schemas.openxmlformats.org/drawingml/2006/table">
            <a:tbl>
              <a:tblPr firstRow="1" bandRow="1">
                <a:tableStyleId>{5C22544A-7EE6-4342-B048-85BDC9FD1C3A}</a:tableStyleId>
              </a:tblPr>
              <a:tblGrid>
                <a:gridCol w="1956816"/>
                <a:gridCol w="1956816"/>
                <a:gridCol w="1956816"/>
                <a:gridCol w="1842034"/>
                <a:gridCol w="2071598"/>
              </a:tblGrid>
              <a:tr h="370840">
                <a:tc>
                  <a:txBody>
                    <a:bodyPr/>
                    <a:lstStyle/>
                    <a:p>
                      <a:r>
                        <a:rPr lang="en-US" dirty="0" smtClean="0"/>
                        <a:t>Piece</a:t>
                      </a:r>
                      <a:r>
                        <a:rPr lang="en-US" baseline="0" dirty="0" smtClean="0"/>
                        <a:t> acquisition</a:t>
                      </a:r>
                      <a:endParaRPr lang="en-US" dirty="0"/>
                    </a:p>
                  </a:txBody>
                  <a:tcPr/>
                </a:tc>
                <a:tc>
                  <a:txBody>
                    <a:bodyPr/>
                    <a:lstStyle/>
                    <a:p>
                      <a:r>
                        <a:rPr lang="en-US" dirty="0" smtClean="0"/>
                        <a:t>Scoring balls</a:t>
                      </a:r>
                      <a:endParaRPr lang="en-US" dirty="0"/>
                    </a:p>
                  </a:txBody>
                  <a:tcPr/>
                </a:tc>
                <a:tc>
                  <a:txBody>
                    <a:bodyPr/>
                    <a:lstStyle/>
                    <a:p>
                      <a:r>
                        <a:rPr lang="en-US" dirty="0" smtClean="0"/>
                        <a:t>Holding balls</a:t>
                      </a:r>
                      <a:endParaRPr lang="en-US" dirty="0"/>
                    </a:p>
                  </a:txBody>
                  <a:tcPr/>
                </a:tc>
                <a:tc>
                  <a:txBody>
                    <a:bodyPr/>
                    <a:lstStyle/>
                    <a:p>
                      <a:r>
                        <a:rPr lang="en-US" dirty="0" smtClean="0"/>
                        <a:t>Movement</a:t>
                      </a:r>
                      <a:endParaRPr lang="en-US" dirty="0"/>
                    </a:p>
                  </a:txBody>
                  <a:tcPr/>
                </a:tc>
                <a:tc>
                  <a:txBody>
                    <a:bodyPr/>
                    <a:lstStyle/>
                    <a:p>
                      <a:r>
                        <a:rPr lang="en-US" dirty="0" smtClean="0"/>
                        <a:t>Scoring on platform</a:t>
                      </a:r>
                      <a:endParaRPr lang="en-US" dirty="0"/>
                    </a:p>
                  </a:txBody>
                  <a:tcPr/>
                </a:tc>
              </a:tr>
              <a:tr h="370840">
                <a:tc>
                  <a:txBody>
                    <a:bodyPr/>
                    <a:lstStyle/>
                    <a:p>
                      <a:r>
                        <a:rPr lang="en-US" dirty="0" smtClean="0"/>
                        <a:t>Unable to acquire</a:t>
                      </a:r>
                      <a:r>
                        <a:rPr lang="en-US" baseline="0" dirty="0" smtClean="0"/>
                        <a:t> balls after auto</a:t>
                      </a:r>
                      <a:endParaRPr lang="en-US" dirty="0"/>
                    </a:p>
                  </a:txBody>
                  <a:tcPr/>
                </a:tc>
                <a:tc>
                  <a:txBody>
                    <a:bodyPr/>
                    <a:lstStyle/>
                    <a:p>
                      <a:r>
                        <a:rPr lang="en-US" dirty="0" smtClean="0"/>
                        <a:t>Get</a:t>
                      </a:r>
                      <a:r>
                        <a:rPr lang="en-US" baseline="0" dirty="0" smtClean="0"/>
                        <a:t> balls into high goal one at a time</a:t>
                      </a:r>
                      <a:endParaRPr lang="en-US" dirty="0"/>
                    </a:p>
                  </a:txBody>
                  <a:tcPr/>
                </a:tc>
                <a:tc>
                  <a:txBody>
                    <a:bodyPr/>
                    <a:lstStyle/>
                    <a:p>
                      <a:r>
                        <a:rPr lang="en-US" dirty="0" smtClean="0"/>
                        <a:t>Hold up to 10 balls at a time</a:t>
                      </a:r>
                      <a:endParaRPr lang="en-US" dirty="0"/>
                    </a:p>
                  </a:txBody>
                  <a:tcPr/>
                </a:tc>
                <a:tc>
                  <a:txBody>
                    <a:bodyPr/>
                    <a:lstStyle/>
                    <a:p>
                      <a:r>
                        <a:rPr lang="en-US" dirty="0" smtClean="0"/>
                        <a:t>Has</a:t>
                      </a:r>
                      <a:r>
                        <a:rPr lang="en-US" baseline="0" dirty="0" smtClean="0"/>
                        <a:t> a basic drive</a:t>
                      </a:r>
                      <a:endParaRPr lang="en-US" dirty="0"/>
                    </a:p>
                  </a:txBody>
                  <a:tcPr/>
                </a:tc>
                <a:tc>
                  <a:txBody>
                    <a:bodyPr/>
                    <a:lstStyle/>
                    <a:p>
                      <a:r>
                        <a:rPr lang="en-US" dirty="0" smtClean="0"/>
                        <a:t>Unable to score on platform</a:t>
                      </a:r>
                      <a:endParaRPr lang="en-US" dirty="0"/>
                    </a:p>
                  </a:txBody>
                  <a:tcPr/>
                </a:tc>
              </a:tr>
              <a:tr h="370840">
                <a:tc>
                  <a:txBody>
                    <a:bodyPr/>
                    <a:lstStyle/>
                    <a:p>
                      <a:r>
                        <a:rPr lang="en-US" dirty="0" smtClean="0"/>
                        <a:t>Acquire balls from ground</a:t>
                      </a:r>
                      <a:endParaRPr lang="en-US" dirty="0"/>
                    </a:p>
                  </a:txBody>
                  <a:tcPr/>
                </a:tc>
                <a:tc>
                  <a:txBody>
                    <a:bodyPr/>
                    <a:lstStyle/>
                    <a:p>
                      <a:r>
                        <a:rPr lang="en-US" dirty="0" smtClean="0"/>
                        <a:t>Get balls into low goal one at a time</a:t>
                      </a:r>
                      <a:endParaRPr lang="en-US" dirty="0"/>
                    </a:p>
                  </a:txBody>
                  <a:tcPr/>
                </a:tc>
                <a:tc>
                  <a:txBody>
                    <a:bodyPr/>
                    <a:lstStyle/>
                    <a:p>
                      <a:r>
                        <a:rPr lang="en-US" dirty="0" smtClean="0"/>
                        <a:t>Hold up to 20 balls at a time</a:t>
                      </a:r>
                      <a:endParaRPr lang="en-US" dirty="0"/>
                    </a:p>
                  </a:txBody>
                  <a:tcPr/>
                </a:tc>
                <a:tc>
                  <a:txBody>
                    <a:bodyPr/>
                    <a:lstStyle/>
                    <a:p>
                      <a:r>
                        <a:rPr lang="en-US" dirty="0" smtClean="0"/>
                        <a:t>Has an extremely powerful</a:t>
                      </a:r>
                      <a:r>
                        <a:rPr lang="en-US" baseline="0" dirty="0" smtClean="0"/>
                        <a:t> drive</a:t>
                      </a:r>
                      <a:endParaRPr lang="en-US" dirty="0"/>
                    </a:p>
                  </a:txBody>
                  <a:tcPr/>
                </a:tc>
                <a:tc>
                  <a:txBody>
                    <a:bodyPr/>
                    <a:lstStyle/>
                    <a:p>
                      <a:r>
                        <a:rPr lang="en-US" dirty="0" smtClean="0"/>
                        <a:t>Able to score on platform</a:t>
                      </a:r>
                      <a:endParaRPr lang="en-US" dirty="0"/>
                    </a:p>
                  </a:txBody>
                  <a:tcPr/>
                </a:tc>
              </a:tr>
              <a:tr h="370840">
                <a:tc>
                  <a:txBody>
                    <a:bodyPr/>
                    <a:lstStyle/>
                    <a:p>
                      <a:r>
                        <a:rPr lang="en-US" dirty="0" smtClean="0"/>
                        <a:t>Acquire</a:t>
                      </a:r>
                      <a:r>
                        <a:rPr lang="en-US" baseline="0" dirty="0" smtClean="0"/>
                        <a:t> balls from HP</a:t>
                      </a:r>
                      <a:endParaRPr lang="en-US" dirty="0"/>
                    </a:p>
                  </a:txBody>
                  <a:tcPr/>
                </a:tc>
                <a:tc>
                  <a:txBody>
                    <a:bodyPr/>
                    <a:lstStyle/>
                    <a:p>
                      <a:r>
                        <a:rPr lang="en-US" dirty="0" smtClean="0"/>
                        <a:t>Dump balls into low goal</a:t>
                      </a:r>
                      <a:endParaRPr lang="en-US" dirty="0"/>
                    </a:p>
                  </a:txBody>
                  <a:tcPr/>
                </a:tc>
                <a:tc>
                  <a:txBody>
                    <a:bodyPr/>
                    <a:lstStyle/>
                    <a:p>
                      <a:r>
                        <a:rPr lang="en-US" dirty="0" smtClean="0"/>
                        <a:t>Hol</a:t>
                      </a:r>
                      <a:r>
                        <a:rPr lang="en-US" baseline="0" dirty="0" smtClean="0"/>
                        <a:t>d up to 40 balls at a time</a:t>
                      </a:r>
                      <a:endParaRPr lang="en-US" dirty="0"/>
                    </a:p>
                  </a:txBody>
                  <a:tcPr/>
                </a:tc>
                <a:tc>
                  <a:txBody>
                    <a:bodyPr/>
                    <a:lstStyle/>
                    <a:p>
                      <a:r>
                        <a:rPr lang="en-US" dirty="0" smtClean="0"/>
                        <a:t>Has an extremely agile </a:t>
                      </a:r>
                      <a:r>
                        <a:rPr lang="en-US" baseline="0" dirty="0" smtClean="0"/>
                        <a:t>drive</a:t>
                      </a:r>
                      <a:endParaRPr lang="en-US" dirty="0"/>
                    </a:p>
                  </a:txBody>
                  <a:tcPr/>
                </a:tc>
                <a:tc>
                  <a:txBody>
                    <a:bodyPr/>
                    <a:lstStyle/>
                    <a:p>
                      <a:r>
                        <a:rPr lang="en-US" dirty="0" smtClean="0"/>
                        <a:t>Able to push others onto platform</a:t>
                      </a:r>
                      <a:endParaRPr lang="en-US" dirty="0"/>
                    </a:p>
                  </a:txBody>
                  <a:tcPr/>
                </a:tc>
              </a:tr>
            </a:tbl>
          </a:graphicData>
        </a:graphic>
      </p:graphicFrame>
    </p:spTree>
    <p:extLst>
      <p:ext uri="{BB962C8B-B14F-4D97-AF65-F5344CB8AC3E}">
        <p14:creationId xmlns:p14="http://schemas.microsoft.com/office/powerpoint/2010/main" val="39169342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Determine your team’s general strategy</a:t>
            </a:r>
          </a:p>
        </p:txBody>
      </p:sp>
      <p:sp>
        <p:nvSpPr>
          <p:cNvPr id="3" name="Content Placeholder 2"/>
          <p:cNvSpPr>
            <a:spLocks noGrp="1"/>
          </p:cNvSpPr>
          <p:nvPr>
            <p:ph idx="1"/>
          </p:nvPr>
        </p:nvSpPr>
        <p:spPr/>
        <p:txBody>
          <a:bodyPr/>
          <a:lstStyle/>
          <a:p>
            <a:pPr marL="0" indent="0">
              <a:buNone/>
            </a:pPr>
            <a:r>
              <a:rPr lang="en-US" dirty="0" smtClean="0"/>
              <a:t>strategies that I would </a:t>
            </a:r>
            <a:r>
              <a:rPr lang="en-US" dirty="0" smtClean="0"/>
              <a:t>choose for this game: </a:t>
            </a:r>
            <a:endParaRPr lang="en-US" dirty="0"/>
          </a:p>
          <a:p>
            <a:r>
              <a:rPr lang="en-US" dirty="0"/>
              <a:t>Hoarding </a:t>
            </a:r>
            <a:r>
              <a:rPr lang="en-US" dirty="0" smtClean="0"/>
              <a:t>balls from HP and ground </a:t>
            </a:r>
            <a:r>
              <a:rPr lang="en-US" dirty="0"/>
              <a:t>and dumping into low goal</a:t>
            </a:r>
          </a:p>
          <a:p>
            <a:r>
              <a:rPr lang="en-US" dirty="0"/>
              <a:t>Being a good defender  that can get up on platform at the end of the </a:t>
            </a:r>
            <a:r>
              <a:rPr lang="en-US" dirty="0" smtClean="0"/>
              <a:t>match and has autonomous defense, collects balls from HP</a:t>
            </a:r>
            <a:endParaRPr lang="en-US" dirty="0"/>
          </a:p>
        </p:txBody>
      </p:sp>
    </p:spTree>
    <p:extLst>
      <p:ext uri="{BB962C8B-B14F-4D97-AF65-F5344CB8AC3E}">
        <p14:creationId xmlns:p14="http://schemas.microsoft.com/office/powerpoint/2010/main" val="691511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me</a:t>
            </a:r>
            <a:endParaRPr lang="en-US" dirty="0"/>
          </a:p>
        </p:txBody>
      </p:sp>
      <p:sp>
        <p:nvSpPr>
          <p:cNvPr id="3" name="Content Placeholder 2"/>
          <p:cNvSpPr>
            <a:spLocks noGrp="1"/>
          </p:cNvSpPr>
          <p:nvPr>
            <p:ph idx="1"/>
          </p:nvPr>
        </p:nvSpPr>
        <p:spPr/>
        <p:txBody>
          <a:bodyPr/>
          <a:lstStyle/>
          <a:p>
            <a:pPr marL="0" indent="0">
              <a:buNone/>
            </a:pPr>
            <a:r>
              <a:rPr lang="en-US" dirty="0" smtClean="0"/>
              <a:t>Caleb Sykes</a:t>
            </a:r>
          </a:p>
          <a:p>
            <a:pPr marL="0" indent="0">
              <a:buNone/>
            </a:pPr>
            <a:r>
              <a:rPr lang="en-US" dirty="0" smtClean="0"/>
              <a:t>Education</a:t>
            </a:r>
          </a:p>
          <a:p>
            <a:pPr marL="0" indent="0">
              <a:buNone/>
            </a:pPr>
            <a:r>
              <a:rPr lang="en-US" dirty="0"/>
              <a:t>	</a:t>
            </a:r>
            <a:r>
              <a:rPr lang="en-US" dirty="0" smtClean="0"/>
              <a:t>Currently an undergraduate student at the University of Minnesota 	pursuing electrical engineering</a:t>
            </a:r>
          </a:p>
          <a:p>
            <a:pPr marL="0" indent="0">
              <a:buNone/>
            </a:pPr>
            <a:r>
              <a:rPr lang="en-US" dirty="0" smtClean="0"/>
              <a:t>FRC</a:t>
            </a:r>
          </a:p>
          <a:p>
            <a:pPr marL="0" indent="0">
              <a:buNone/>
            </a:pPr>
            <a:r>
              <a:rPr lang="en-US" dirty="0"/>
              <a:t>	</a:t>
            </a:r>
            <a:r>
              <a:rPr lang="en-US" dirty="0" smtClean="0"/>
              <a:t>Student on FRC 2052 from 2009-2013</a:t>
            </a:r>
          </a:p>
          <a:p>
            <a:pPr marL="0" indent="0">
              <a:buNone/>
            </a:pPr>
            <a:r>
              <a:rPr lang="en-US" dirty="0"/>
              <a:t>	</a:t>
            </a:r>
            <a:r>
              <a:rPr lang="en-US" dirty="0" smtClean="0"/>
              <a:t>Mentor on FRC 4536 from 2013-present</a:t>
            </a:r>
          </a:p>
          <a:p>
            <a:pPr marL="0" indent="0">
              <a:buNone/>
            </a:pPr>
            <a:r>
              <a:rPr lang="en-US" dirty="0"/>
              <a:t>	</a:t>
            </a:r>
            <a:r>
              <a:rPr lang="en-US" dirty="0" smtClean="0"/>
              <a:t>Volunteer at multiple regional and off-season events</a:t>
            </a:r>
          </a:p>
          <a:p>
            <a:pPr marL="0" indent="0">
              <a:buNone/>
            </a:pPr>
            <a:endParaRPr lang="en-US" dirty="0"/>
          </a:p>
        </p:txBody>
      </p:sp>
    </p:spTree>
    <p:extLst>
      <p:ext uri="{BB962C8B-B14F-4D97-AF65-F5344CB8AC3E}">
        <p14:creationId xmlns:p14="http://schemas.microsoft.com/office/powerpoint/2010/main" val="29818113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Determine your team’s general strategy</a:t>
            </a:r>
          </a:p>
        </p:txBody>
      </p:sp>
      <p:sp>
        <p:nvSpPr>
          <p:cNvPr id="3" name="Content Placeholder 2"/>
          <p:cNvSpPr>
            <a:spLocks noGrp="1"/>
          </p:cNvSpPr>
          <p:nvPr>
            <p:ph idx="1"/>
          </p:nvPr>
        </p:nvSpPr>
        <p:spPr/>
        <p:txBody>
          <a:bodyPr/>
          <a:lstStyle/>
          <a:p>
            <a:pPr marL="0" indent="0">
              <a:buNone/>
            </a:pPr>
            <a:r>
              <a:rPr lang="en-US" dirty="0" smtClean="0"/>
              <a:t>Q But what if my goal is to be an alliance captain?</a:t>
            </a:r>
          </a:p>
          <a:p>
            <a:pPr marL="0" indent="0">
              <a:buNone/>
            </a:pPr>
            <a:r>
              <a:rPr lang="en-US" dirty="0" smtClean="0"/>
              <a:t>A Then instead of focusing on standing out, your focus needs to be on seeding high. For this game, that means finding a high-scoring strategy that will win you the grand majority of your matches regardless of who you are partnered with. Also, pay close attention to second and third order sorts in the ranking criteria. </a:t>
            </a:r>
          </a:p>
        </p:txBody>
      </p:sp>
    </p:spTree>
    <p:extLst>
      <p:ext uri="{BB962C8B-B14F-4D97-AF65-F5344CB8AC3E}">
        <p14:creationId xmlns:p14="http://schemas.microsoft.com/office/powerpoint/2010/main" val="31859804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That’s it for Step 1</a:t>
            </a:r>
            <a:endParaRPr lang="en-US" dirty="0"/>
          </a:p>
        </p:txBody>
      </p:sp>
      <p:sp>
        <p:nvSpPr>
          <p:cNvPr id="3" name="Content Placeholder 2"/>
          <p:cNvSpPr>
            <a:spLocks noGrp="1"/>
          </p:cNvSpPr>
          <p:nvPr>
            <p:ph idx="1"/>
          </p:nvPr>
        </p:nvSpPr>
        <p:spPr/>
        <p:txBody>
          <a:bodyPr/>
          <a:lstStyle/>
          <a:p>
            <a:pPr marL="0" indent="0">
              <a:buNone/>
            </a:pPr>
            <a:r>
              <a:rPr lang="en-US" dirty="0" smtClean="0"/>
              <a:t>But we’re not done, this was only the first step of the design process linked to in slide 4. However, that’s all we’re going to cover in this presentation. </a:t>
            </a:r>
            <a:endParaRPr lang="en-US" dirty="0"/>
          </a:p>
        </p:txBody>
      </p:sp>
    </p:spTree>
    <p:extLst>
      <p:ext uri="{BB962C8B-B14F-4D97-AF65-F5344CB8AC3E}">
        <p14:creationId xmlns:p14="http://schemas.microsoft.com/office/powerpoint/2010/main" val="23064864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resources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Please contact me if you have any questions/comments/concerns. I love talking about this stuff, so you most certainly won’t be a burden. </a:t>
            </a:r>
          </a:p>
          <a:p>
            <a:pPr marL="0" indent="0">
              <a:buNone/>
            </a:pPr>
            <a:r>
              <a:rPr lang="en-US" dirty="0" smtClean="0"/>
              <a:t>Caleb Sykes, FRC 4536: </a:t>
            </a:r>
            <a:r>
              <a:rPr lang="en-US" dirty="0" smtClean="0">
                <a:hlinkClick r:id="rId2"/>
              </a:rPr>
              <a:t>calebsyk@gmail.com</a:t>
            </a:r>
            <a:endParaRPr lang="en-US" dirty="0"/>
          </a:p>
          <a:p>
            <a:pPr marL="0" indent="0">
              <a:buNone/>
            </a:pPr>
            <a:r>
              <a:rPr lang="en-US" dirty="0" smtClean="0"/>
              <a:t>Here is another link to the paper I keep mentioning, please read it: </a:t>
            </a:r>
            <a:r>
              <a:rPr lang="en-US" dirty="0" smtClean="0">
                <a:hlinkClick r:id="rId3"/>
              </a:rPr>
              <a:t>Engineering Design Process for FRC. </a:t>
            </a:r>
            <a:endParaRPr lang="en-US" dirty="0" smtClean="0"/>
          </a:p>
          <a:p>
            <a:pPr marL="0" indent="0">
              <a:buNone/>
            </a:pPr>
            <a:r>
              <a:rPr lang="en-US" dirty="0" smtClean="0"/>
              <a:t>Here is a link to </a:t>
            </a:r>
            <a:r>
              <a:rPr lang="en-US" dirty="0" err="1" smtClean="0"/>
              <a:t>Karthik</a:t>
            </a:r>
            <a:r>
              <a:rPr lang="en-US" dirty="0" smtClean="0"/>
              <a:t> </a:t>
            </a:r>
            <a:r>
              <a:rPr lang="en-US" dirty="0" err="1" smtClean="0"/>
              <a:t>Kanagasabapathy’s</a:t>
            </a:r>
            <a:r>
              <a:rPr lang="en-US" dirty="0" smtClean="0"/>
              <a:t> awesome presentation on a variety of topics, the first 50 minutes are focused on strategic design: </a:t>
            </a:r>
            <a:r>
              <a:rPr lang="en-US" dirty="0" smtClean="0">
                <a:hlinkClick r:id="rId4"/>
              </a:rPr>
              <a:t>Effective FIRST Strategies</a:t>
            </a:r>
            <a:endParaRPr lang="en-US" dirty="0"/>
          </a:p>
          <a:p>
            <a:pPr marL="0" indent="0">
              <a:buNone/>
            </a:pPr>
            <a:r>
              <a:rPr lang="en-US" dirty="0" smtClean="0"/>
              <a:t>This is the single most useful site for anything and everything related to FRC: </a:t>
            </a:r>
            <a:r>
              <a:rPr lang="en-US" dirty="0" smtClean="0">
                <a:hlinkClick r:id="rId5"/>
              </a:rPr>
              <a:t>Chief Delphi</a:t>
            </a:r>
            <a:endParaRPr lang="en-US" dirty="0" smtClean="0"/>
          </a:p>
        </p:txBody>
      </p:sp>
    </p:spTree>
    <p:extLst>
      <p:ext uri="{BB962C8B-B14F-4D97-AF65-F5344CB8AC3E}">
        <p14:creationId xmlns:p14="http://schemas.microsoft.com/office/powerpoint/2010/main" val="1526820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format</a:t>
            </a:r>
            <a:endParaRPr lang="en-US" dirty="0"/>
          </a:p>
        </p:txBody>
      </p:sp>
      <p:sp>
        <p:nvSpPr>
          <p:cNvPr id="3" name="Content Placeholder 2"/>
          <p:cNvSpPr>
            <a:spLocks noGrp="1"/>
          </p:cNvSpPr>
          <p:nvPr>
            <p:ph idx="1"/>
          </p:nvPr>
        </p:nvSpPr>
        <p:spPr/>
        <p:txBody>
          <a:bodyPr/>
          <a:lstStyle/>
          <a:p>
            <a:pPr marL="0" indent="0">
              <a:buNone/>
            </a:pPr>
            <a:r>
              <a:rPr lang="en-US" dirty="0" smtClean="0"/>
              <a:t>This presentation is designed to showcase some useful methods and tricks that I have found over the years to get entire teams involved in strategic design. The presentation will not be all-inclusive. I will leave additional information within this slideshow if anyone is interested, and they can look back on this later. </a:t>
            </a:r>
          </a:p>
          <a:p>
            <a:pPr marL="0" indent="0">
              <a:buNone/>
            </a:pPr>
            <a:endParaRPr lang="en-US" dirty="0"/>
          </a:p>
          <a:p>
            <a:pPr marL="0" indent="0">
              <a:buNone/>
            </a:pPr>
            <a:r>
              <a:rPr lang="en-US" dirty="0" smtClean="0"/>
              <a:t>If you need specific help moderating strategy discussions or working through other steps of the engineering design process, contact me and we will work something out. </a:t>
            </a:r>
          </a:p>
        </p:txBody>
      </p:sp>
    </p:spTree>
    <p:extLst>
      <p:ext uri="{BB962C8B-B14F-4D97-AF65-F5344CB8AC3E}">
        <p14:creationId xmlns:p14="http://schemas.microsoft.com/office/powerpoint/2010/main" val="2443989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design process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Read </a:t>
            </a:r>
            <a:r>
              <a:rPr lang="en-US" dirty="0" smtClean="0">
                <a:hlinkClick r:id="rId2"/>
              </a:rPr>
              <a:t>this paper</a:t>
            </a:r>
            <a:r>
              <a:rPr lang="en-US" dirty="0" smtClean="0"/>
              <a:t>, it is really good.</a:t>
            </a:r>
          </a:p>
          <a:p>
            <a:pPr marL="0" indent="0">
              <a:buNone/>
            </a:pPr>
            <a:r>
              <a:rPr lang="en-US" dirty="0" smtClean="0"/>
              <a:t>Design process steps: </a:t>
            </a:r>
          </a:p>
          <a:p>
            <a:pPr marL="457200" indent="-457200">
              <a:spcBef>
                <a:spcPts val="0"/>
              </a:spcBef>
              <a:spcAft>
                <a:spcPts val="0"/>
              </a:spcAft>
              <a:buFont typeface="+mj-lt"/>
              <a:buAutoNum type="arabicPeriod"/>
            </a:pPr>
            <a:r>
              <a:rPr lang="en-US" dirty="0" smtClean="0"/>
              <a:t>Understand the problem</a:t>
            </a:r>
          </a:p>
          <a:p>
            <a:pPr marL="457200" indent="-457200">
              <a:spcBef>
                <a:spcPts val="0"/>
              </a:spcBef>
              <a:spcAft>
                <a:spcPts val="0"/>
              </a:spcAft>
              <a:buFont typeface="+mj-lt"/>
              <a:buAutoNum type="arabicPeriod"/>
            </a:pPr>
            <a:r>
              <a:rPr lang="en-US" dirty="0" smtClean="0"/>
              <a:t>Generate Specifications</a:t>
            </a:r>
          </a:p>
          <a:p>
            <a:pPr marL="457200" indent="-457200">
              <a:spcBef>
                <a:spcPts val="0"/>
              </a:spcBef>
              <a:spcAft>
                <a:spcPts val="0"/>
              </a:spcAft>
              <a:buFont typeface="+mj-lt"/>
              <a:buAutoNum type="arabicPeriod"/>
            </a:pPr>
            <a:r>
              <a:rPr lang="en-US" dirty="0" smtClean="0"/>
              <a:t>Rank Specifications</a:t>
            </a:r>
          </a:p>
          <a:p>
            <a:pPr marL="457200" indent="-457200">
              <a:spcBef>
                <a:spcPts val="0"/>
              </a:spcBef>
              <a:spcAft>
                <a:spcPts val="0"/>
              </a:spcAft>
              <a:buFont typeface="+mj-lt"/>
              <a:buAutoNum type="arabicPeriod"/>
            </a:pPr>
            <a:r>
              <a:rPr lang="en-US" dirty="0" smtClean="0"/>
              <a:t>Generate Concepts</a:t>
            </a:r>
          </a:p>
          <a:p>
            <a:pPr marL="457200" indent="-457200">
              <a:spcBef>
                <a:spcPts val="0"/>
              </a:spcBef>
              <a:spcAft>
                <a:spcPts val="0"/>
              </a:spcAft>
              <a:buFont typeface="+mj-lt"/>
              <a:buAutoNum type="arabicPeriod"/>
            </a:pPr>
            <a:r>
              <a:rPr lang="en-US" dirty="0" smtClean="0"/>
              <a:t>Prototyping</a:t>
            </a:r>
          </a:p>
          <a:p>
            <a:pPr marL="457200" indent="-457200">
              <a:spcBef>
                <a:spcPts val="0"/>
              </a:spcBef>
              <a:spcAft>
                <a:spcPts val="0"/>
              </a:spcAft>
              <a:buFont typeface="+mj-lt"/>
              <a:buAutoNum type="arabicPeriod"/>
            </a:pPr>
            <a:r>
              <a:rPr lang="en-US" dirty="0" smtClean="0"/>
              <a:t>Choose a Concept</a:t>
            </a:r>
          </a:p>
          <a:p>
            <a:pPr marL="457200" indent="-457200">
              <a:spcBef>
                <a:spcPts val="0"/>
              </a:spcBef>
              <a:spcAft>
                <a:spcPts val="0"/>
              </a:spcAft>
              <a:buFont typeface="+mj-lt"/>
              <a:buAutoNum type="arabicPeriod"/>
            </a:pPr>
            <a:r>
              <a:rPr lang="en-US" dirty="0" smtClean="0"/>
              <a:t>Detailed Design</a:t>
            </a:r>
          </a:p>
          <a:p>
            <a:pPr marL="457200" indent="-457200">
              <a:spcBef>
                <a:spcPts val="0"/>
              </a:spcBef>
              <a:spcAft>
                <a:spcPts val="0"/>
              </a:spcAft>
              <a:buFont typeface="+mj-lt"/>
              <a:buAutoNum type="arabicPeriod"/>
            </a:pPr>
            <a:r>
              <a:rPr lang="en-US" dirty="0" smtClean="0"/>
              <a:t>Manufacturing/Implementation</a:t>
            </a:r>
          </a:p>
          <a:p>
            <a:pPr marL="457200" indent="-457200">
              <a:spcBef>
                <a:spcPts val="0"/>
              </a:spcBef>
              <a:spcAft>
                <a:spcPts val="0"/>
              </a:spcAft>
              <a:buFont typeface="+mj-lt"/>
              <a:buAutoNum type="arabicPeriod"/>
            </a:pPr>
            <a:r>
              <a:rPr lang="en-US" dirty="0" smtClean="0"/>
              <a:t>Test/Tweak/Iterate</a:t>
            </a:r>
          </a:p>
          <a:p>
            <a:pPr marL="457200" indent="-457200">
              <a:buFont typeface="+mj-lt"/>
              <a:buAutoNum type="arabicPeriod"/>
            </a:pPr>
            <a:endParaRPr lang="en-US" dirty="0" smtClean="0"/>
          </a:p>
        </p:txBody>
      </p:sp>
    </p:spTree>
    <p:extLst>
      <p:ext uri="{BB962C8B-B14F-4D97-AF65-F5344CB8AC3E}">
        <p14:creationId xmlns:p14="http://schemas.microsoft.com/office/powerpoint/2010/main" val="1765122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the problem</a:t>
            </a:r>
            <a:endParaRPr lang="en-US" dirty="0"/>
          </a:p>
        </p:txBody>
      </p:sp>
      <p:sp>
        <p:nvSpPr>
          <p:cNvPr id="3" name="Content Placeholder 2"/>
          <p:cNvSpPr>
            <a:spLocks noGrp="1"/>
          </p:cNvSpPr>
          <p:nvPr>
            <p:ph idx="1"/>
          </p:nvPr>
        </p:nvSpPr>
        <p:spPr/>
        <p:txBody>
          <a:bodyPr/>
          <a:lstStyle/>
          <a:p>
            <a:r>
              <a:rPr lang="en-US" dirty="0" smtClean="0"/>
              <a:t>Decide on a competitive goal</a:t>
            </a:r>
          </a:p>
          <a:p>
            <a:r>
              <a:rPr lang="en-US" dirty="0" smtClean="0"/>
              <a:t>Watch animation and read the rules</a:t>
            </a:r>
          </a:p>
          <a:p>
            <a:r>
              <a:rPr lang="en-US" dirty="0" smtClean="0"/>
              <a:t>Develop deeper understanding of rules</a:t>
            </a:r>
          </a:p>
          <a:p>
            <a:r>
              <a:rPr lang="en-US" dirty="0" smtClean="0"/>
              <a:t>Determine the things the “average” team will strive to achieve</a:t>
            </a:r>
          </a:p>
          <a:p>
            <a:r>
              <a:rPr lang="en-US" dirty="0" smtClean="0"/>
              <a:t>Develop a general feel for the gameplay</a:t>
            </a:r>
          </a:p>
          <a:p>
            <a:r>
              <a:rPr lang="en-US" dirty="0" smtClean="0"/>
              <a:t>Look for “game-breaking” strategies</a:t>
            </a:r>
          </a:p>
          <a:p>
            <a:r>
              <a:rPr lang="en-US" dirty="0" smtClean="0"/>
              <a:t>Determine our team’s general strategy</a:t>
            </a:r>
          </a:p>
        </p:txBody>
      </p:sp>
    </p:spTree>
    <p:extLst>
      <p:ext uri="{BB962C8B-B14F-4D97-AF65-F5344CB8AC3E}">
        <p14:creationId xmlns:p14="http://schemas.microsoft.com/office/powerpoint/2010/main" val="389388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Decide on a competitive goal</a:t>
            </a:r>
            <a:endParaRPr lang="en-US" dirty="0"/>
          </a:p>
        </p:txBody>
      </p:sp>
      <p:sp>
        <p:nvSpPr>
          <p:cNvPr id="3" name="Content Placeholder 2"/>
          <p:cNvSpPr>
            <a:spLocks noGrp="1"/>
          </p:cNvSpPr>
          <p:nvPr>
            <p:ph idx="1"/>
          </p:nvPr>
        </p:nvSpPr>
        <p:spPr/>
        <p:txBody>
          <a:bodyPr/>
          <a:lstStyle/>
          <a:p>
            <a:r>
              <a:rPr lang="en-US" dirty="0" smtClean="0"/>
              <a:t>Something that should be done by team leadership well before kickoff even happens. </a:t>
            </a:r>
          </a:p>
          <a:p>
            <a:r>
              <a:rPr lang="en-US" dirty="0" smtClean="0"/>
              <a:t>Possible goals: </a:t>
            </a:r>
          </a:p>
          <a:p>
            <a:pPr lvl="1"/>
            <a:r>
              <a:rPr lang="en-US" dirty="0" smtClean="0"/>
              <a:t>*Play in eliminations</a:t>
            </a:r>
          </a:p>
          <a:p>
            <a:pPr lvl="1"/>
            <a:r>
              <a:rPr lang="en-US" dirty="0" smtClean="0"/>
              <a:t>Be an alliance captain</a:t>
            </a:r>
          </a:p>
          <a:p>
            <a:pPr lvl="1"/>
            <a:r>
              <a:rPr lang="en-US" dirty="0" smtClean="0"/>
              <a:t>Win the event</a:t>
            </a:r>
          </a:p>
          <a:p>
            <a:pPr lvl="1"/>
            <a:r>
              <a:rPr lang="en-US" dirty="0" smtClean="0"/>
              <a:t>Win a design award (Quality award, Excellence in Engineering, Imagery, </a:t>
            </a:r>
            <a:r>
              <a:rPr lang="en-US" dirty="0" err="1" smtClean="0"/>
              <a:t>etc</a:t>
            </a:r>
            <a:r>
              <a:rPr lang="en-US" dirty="0" smtClean="0"/>
              <a:t>…)</a:t>
            </a:r>
          </a:p>
          <a:p>
            <a:pPr lvl="1"/>
            <a:endParaRPr lang="en-US" dirty="0" smtClean="0"/>
          </a:p>
          <a:p>
            <a:pPr lvl="1"/>
            <a:endParaRPr lang="en-US" dirty="0"/>
          </a:p>
          <a:p>
            <a:pPr marL="0" indent="0">
              <a:buNone/>
            </a:pPr>
            <a:r>
              <a:rPr lang="en-US" dirty="0" smtClean="0"/>
              <a:t>*We will be assuming this one for the remainder of the presentation</a:t>
            </a:r>
            <a:endParaRPr lang="en-US" dirty="0"/>
          </a:p>
        </p:txBody>
      </p:sp>
    </p:spTree>
    <p:extLst>
      <p:ext uri="{BB962C8B-B14F-4D97-AF65-F5344CB8AC3E}">
        <p14:creationId xmlns:p14="http://schemas.microsoft.com/office/powerpoint/2010/main" val="919483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animation and read rules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Welcome to the 2006 FIRST Robotics </a:t>
            </a:r>
            <a:r>
              <a:rPr lang="en-US" dirty="0" err="1" smtClean="0"/>
              <a:t>Competiton</a:t>
            </a:r>
            <a:r>
              <a:rPr lang="en-US" dirty="0" smtClean="0"/>
              <a:t>, and this year’s game, Aim High!</a:t>
            </a:r>
          </a:p>
          <a:p>
            <a:pPr marL="0" indent="0">
              <a:buNone/>
            </a:pPr>
            <a:r>
              <a:rPr lang="en-US" dirty="0" smtClean="0"/>
              <a:t>Game </a:t>
            </a:r>
            <a:r>
              <a:rPr lang="en-US" dirty="0"/>
              <a:t>Animation: </a:t>
            </a:r>
            <a:r>
              <a:rPr lang="en-US" dirty="0">
                <a:hlinkClick r:id="rId2"/>
              </a:rPr>
              <a:t>https://</a:t>
            </a:r>
            <a:r>
              <a:rPr lang="en-US" dirty="0" smtClean="0">
                <a:hlinkClick r:id="rId2"/>
              </a:rPr>
              <a:t>www.youtube.com/watch?v=PlADdmCAMB8</a:t>
            </a:r>
            <a:endParaRPr lang="en-US" dirty="0" smtClean="0"/>
          </a:p>
          <a:p>
            <a:pPr marL="0" indent="0">
              <a:buNone/>
            </a:pPr>
            <a:r>
              <a:rPr lang="en-US" dirty="0" smtClean="0"/>
              <a:t>Rules</a:t>
            </a:r>
            <a:r>
              <a:rPr lang="en-US" dirty="0"/>
              <a:t>: </a:t>
            </a:r>
            <a:r>
              <a:rPr lang="en-US" dirty="0">
                <a:hlinkClick r:id="rId3"/>
              </a:rPr>
              <a:t>http://</a:t>
            </a:r>
            <a:r>
              <a:rPr lang="en-US" dirty="0" smtClean="0">
                <a:hlinkClick r:id="rId3"/>
              </a:rPr>
              <a:t>archive.firstinspires.org/roboticsprograms/frc/2006-first-robotics-competition-manual-and-related-documents</a:t>
            </a:r>
            <a:endParaRPr lang="en-US" dirty="0" smtClean="0"/>
          </a:p>
          <a:p>
            <a:pPr marL="0" indent="0">
              <a:buNone/>
            </a:pPr>
            <a:r>
              <a:rPr lang="en-US" dirty="0" smtClean="0"/>
              <a:t>The sections relevant to us are 3,4, 5.3.2, and 8.3-8.4</a:t>
            </a:r>
          </a:p>
          <a:p>
            <a:pPr marL="0" indent="0">
              <a:buNone/>
            </a:pPr>
            <a:r>
              <a:rPr lang="en-US" dirty="0" smtClean="0"/>
              <a:t>To access rules: </a:t>
            </a:r>
          </a:p>
          <a:p>
            <a:pPr marL="457200" indent="-457200">
              <a:buFont typeface="+mj-lt"/>
              <a:buAutoNum type="arabicPeriod"/>
            </a:pPr>
            <a:r>
              <a:rPr lang="en-US" dirty="0" smtClean="0"/>
              <a:t>Go to archive.firstinspires.org</a:t>
            </a:r>
          </a:p>
          <a:p>
            <a:pPr marL="457200" indent="-457200">
              <a:buFont typeface="+mj-lt"/>
              <a:buAutoNum type="arabicPeriod"/>
            </a:pPr>
            <a:r>
              <a:rPr lang="en-US" dirty="0" smtClean="0"/>
              <a:t>On the top, click “FRC”</a:t>
            </a:r>
          </a:p>
          <a:p>
            <a:pPr marL="457200" indent="-457200">
              <a:buFont typeface="+mj-lt"/>
              <a:buAutoNum type="arabicPeriod"/>
            </a:pPr>
            <a:r>
              <a:rPr lang="en-US" dirty="0" smtClean="0"/>
              <a:t>On the left column, under “Game and Season Info,” click on “Archived Game Documentation and Event Results”</a:t>
            </a:r>
          </a:p>
          <a:p>
            <a:pPr marL="457200" indent="-457200">
              <a:buFont typeface="+mj-lt"/>
              <a:buAutoNum type="arabicPeriod"/>
            </a:pPr>
            <a:r>
              <a:rPr lang="en-US" dirty="0" smtClean="0"/>
              <a:t>Scroll down to “2006-Aim High” and select “Competition Manual”</a:t>
            </a:r>
            <a:endParaRPr lang="en-US" dirty="0"/>
          </a:p>
        </p:txBody>
      </p:sp>
    </p:spTree>
    <p:extLst>
      <p:ext uri="{BB962C8B-B14F-4D97-AF65-F5344CB8AC3E}">
        <p14:creationId xmlns:p14="http://schemas.microsoft.com/office/powerpoint/2010/main" val="3092036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deeper understanding of rules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There are a few key areas that groups will present on so that everyone is completely familiar with them: </a:t>
            </a:r>
          </a:p>
          <a:p>
            <a:r>
              <a:rPr lang="en-US" dirty="0" smtClean="0"/>
              <a:t>How are teams ranked in the qualification matches? (8.3.3-8.3.7)</a:t>
            </a:r>
          </a:p>
          <a:p>
            <a:r>
              <a:rPr lang="en-US" dirty="0" smtClean="0"/>
              <a:t>How are the robot rules different from previous years’ robot rules? (5.3.2)</a:t>
            </a:r>
          </a:p>
          <a:p>
            <a:r>
              <a:rPr lang="en-US" dirty="0" smtClean="0"/>
              <a:t>What are the general characteristics of the game pieces? (How many, where do they start, what are they)</a:t>
            </a:r>
          </a:p>
          <a:p>
            <a:r>
              <a:rPr lang="en-US" dirty="0" smtClean="0"/>
              <a:t>What are the primary characteristics of the arena? (3.2)</a:t>
            </a:r>
          </a:p>
          <a:p>
            <a:r>
              <a:rPr lang="en-US" dirty="0" smtClean="0"/>
              <a:t>What are all of the ways to score/</a:t>
            </a:r>
            <a:r>
              <a:rPr lang="en-US" dirty="0" err="1" smtClean="0"/>
              <a:t>descore</a:t>
            </a:r>
            <a:r>
              <a:rPr lang="en-US" dirty="0" smtClean="0"/>
              <a:t> in this game? How much are these events worth? (4.3.3)</a:t>
            </a:r>
          </a:p>
          <a:p>
            <a:r>
              <a:rPr lang="en-US" dirty="0" smtClean="0"/>
              <a:t>What are the time periods in this game? (4.3.2)</a:t>
            </a:r>
          </a:p>
          <a:p>
            <a:r>
              <a:rPr lang="en-US" dirty="0" smtClean="0"/>
              <a:t>What are the most important game rules? What rule(s) will most often be violated?</a:t>
            </a:r>
          </a:p>
          <a:p>
            <a:endParaRPr lang="en-US" dirty="0" smtClean="0"/>
          </a:p>
        </p:txBody>
      </p:sp>
    </p:spTree>
    <p:extLst>
      <p:ext uri="{BB962C8B-B14F-4D97-AF65-F5344CB8AC3E}">
        <p14:creationId xmlns:p14="http://schemas.microsoft.com/office/powerpoint/2010/main" val="22518263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Determine things the “average” team will strive to achieve</a:t>
            </a:r>
            <a:endParaRPr lang="en-US" dirty="0"/>
          </a:p>
        </p:txBody>
      </p:sp>
      <p:sp>
        <p:nvSpPr>
          <p:cNvPr id="3" name="Content Placeholder 2"/>
          <p:cNvSpPr>
            <a:spLocks noGrp="1"/>
          </p:cNvSpPr>
          <p:nvPr>
            <p:ph idx="1"/>
          </p:nvPr>
        </p:nvSpPr>
        <p:spPr/>
        <p:txBody>
          <a:bodyPr/>
          <a:lstStyle/>
          <a:p>
            <a:r>
              <a:rPr lang="en-US" dirty="0" smtClean="0"/>
              <a:t>The “average” team will usually take the game at face value. That is, they will usually try to do the thing in the title of the game, or the thing that offers the most points during the </a:t>
            </a:r>
            <a:r>
              <a:rPr lang="en-US" dirty="0" err="1" smtClean="0"/>
              <a:t>teleop</a:t>
            </a:r>
            <a:r>
              <a:rPr lang="en-US" dirty="0" smtClean="0"/>
              <a:t> period. </a:t>
            </a:r>
          </a:p>
          <a:p>
            <a:r>
              <a:rPr lang="en-US" dirty="0" smtClean="0"/>
              <a:t>On the following page, I have compiled some basic objectives that teams might identify for this game, note that actual robots will not fit nicely into these categories, this is just to get a sense of how the other teams will design themselves. </a:t>
            </a:r>
          </a:p>
          <a:p>
            <a:pPr marL="228600" lvl="1" indent="0">
              <a:buNone/>
            </a:pPr>
            <a:endParaRPr lang="en-US" dirty="0" smtClean="0"/>
          </a:p>
        </p:txBody>
      </p:sp>
    </p:spTree>
    <p:extLst>
      <p:ext uri="{BB962C8B-B14F-4D97-AF65-F5344CB8AC3E}">
        <p14:creationId xmlns:p14="http://schemas.microsoft.com/office/powerpoint/2010/main" val="14694993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F56617"/>
      </a:dk2>
      <a:lt2>
        <a:srgbClr val="DDDDDD"/>
      </a:lt2>
      <a:accent1>
        <a:srgbClr val="FFC000"/>
      </a:accent1>
      <a:accent2>
        <a:srgbClr val="BD582C"/>
      </a:accent2>
      <a:accent3>
        <a:srgbClr val="865640"/>
      </a:accent3>
      <a:accent4>
        <a:srgbClr val="9B8357"/>
      </a:accent4>
      <a:accent5>
        <a:srgbClr val="C2BC80"/>
      </a:accent5>
      <a:accent6>
        <a:srgbClr val="94A080"/>
      </a:accent6>
      <a:hlink>
        <a:srgbClr val="FF9933"/>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docProps/app.xml><?xml version="1.0" encoding="utf-8"?>
<Properties xmlns="http://schemas.openxmlformats.org/officeDocument/2006/extended-properties" xmlns:vt="http://schemas.openxmlformats.org/officeDocument/2006/docPropsVTypes">
  <Template>TM03090430[[fn=Banded]]</Template>
  <TotalTime>220</TotalTime>
  <Words>2007</Words>
  <Application>Microsoft Office PowerPoint</Application>
  <PresentationFormat>Widescreen</PresentationFormat>
  <Paragraphs>182</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Corbel</vt:lpstr>
      <vt:lpstr>Wingdings</vt:lpstr>
      <vt:lpstr>Banded</vt:lpstr>
      <vt:lpstr>FRC Game Analysis and Design Strategy</vt:lpstr>
      <vt:lpstr>About me</vt:lpstr>
      <vt:lpstr>Presentation format</vt:lpstr>
      <vt:lpstr>Engineering design process</vt:lpstr>
      <vt:lpstr>Understanding the problem</vt:lpstr>
      <vt:lpstr>Decide on a competitive goal</vt:lpstr>
      <vt:lpstr>Watch animation and read rules</vt:lpstr>
      <vt:lpstr>Develop deeper understanding of rules</vt:lpstr>
      <vt:lpstr>Determine things the “average” team will strive to achieve</vt:lpstr>
      <vt:lpstr>Determine things the “average” team will strive to achieve</vt:lpstr>
      <vt:lpstr>Develop a general feel for gameplay</vt:lpstr>
      <vt:lpstr>Develop a general feel for gameplay</vt:lpstr>
      <vt:lpstr>Look for game-breaking strategies</vt:lpstr>
      <vt:lpstr>But what about defense?</vt:lpstr>
      <vt:lpstr>Separable versus dependent games</vt:lpstr>
      <vt:lpstr>Separable versus dependent games</vt:lpstr>
      <vt:lpstr>Determine your team’s general strategy</vt:lpstr>
      <vt:lpstr>Determine your team’s general strategy</vt:lpstr>
      <vt:lpstr>Determine your team’s general strategy</vt:lpstr>
      <vt:lpstr>Determine your team’s general strategy</vt:lpstr>
      <vt:lpstr>That’s it for Step 1</vt:lpstr>
      <vt:lpstr>Useful 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FRC Game Analysis and Design Strategy</dc:title>
  <dc:creator>caleb</dc:creator>
  <cp:lastModifiedBy>caleb</cp:lastModifiedBy>
  <cp:revision>25</cp:revision>
  <dcterms:created xsi:type="dcterms:W3CDTF">2015-11-24T21:40:18Z</dcterms:created>
  <dcterms:modified xsi:type="dcterms:W3CDTF">2015-11-25T21:57:43Z</dcterms:modified>
</cp:coreProperties>
</file>